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33"/>
  </p:notesMasterIdLst>
  <p:handoutMasterIdLst>
    <p:handoutMasterId r:id="rId34"/>
  </p:handoutMasterIdLst>
  <p:sldIdLst>
    <p:sldId id="313" r:id="rId5"/>
    <p:sldId id="314" r:id="rId6"/>
    <p:sldId id="357" r:id="rId7"/>
    <p:sldId id="358" r:id="rId8"/>
    <p:sldId id="315"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7" r:id="rId22"/>
    <p:sldId id="348" r:id="rId23"/>
    <p:sldId id="349" r:id="rId24"/>
    <p:sldId id="350" r:id="rId25"/>
    <p:sldId id="346" r:id="rId26"/>
    <p:sldId id="351" r:id="rId27"/>
    <p:sldId id="352" r:id="rId28"/>
    <p:sldId id="353" r:id="rId29"/>
    <p:sldId id="354" r:id="rId30"/>
    <p:sldId id="355" r:id="rId31"/>
    <p:sldId id="356" r:id="rId32"/>
  </p:sldIdLst>
  <p:sldSz cx="9144000" cy="6858000" type="screen4x3"/>
  <p:notesSz cx="7010400" cy="9296400"/>
  <p:custDataLst>
    <p:tags r:id="rId3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33"/>
    <a:srgbClr val="FFFFFF"/>
    <a:srgbClr val="DDDDDD"/>
    <a:srgbClr val="A50021"/>
    <a:srgbClr val="FF6600"/>
    <a:srgbClr val="0033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01" autoAdjust="0"/>
  </p:normalViewPr>
  <p:slideViewPr>
    <p:cSldViewPr>
      <p:cViewPr varScale="1">
        <p:scale>
          <a:sx n="88" d="100"/>
          <a:sy n="88" d="100"/>
        </p:scale>
        <p:origin x="102"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10878D24-9582-4E4B-A99A-25615F16C338}" type="datetimeFigureOut">
              <a:rPr lang="en-US"/>
              <a:pPr>
                <a:defRPr/>
              </a:pPr>
              <a:t>8/19/2015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123A3760-E640-4460-8C1B-97FCF8CE6C7F}" type="slidenum">
              <a:rPr lang="en-US"/>
              <a:pPr>
                <a:defRPr/>
              </a:pPr>
              <a:t>‹#›</a:t>
            </a:fld>
            <a:endParaRPr lang="en-US"/>
          </a:p>
        </p:txBody>
      </p:sp>
    </p:spTree>
    <p:extLst>
      <p:ext uri="{BB962C8B-B14F-4D97-AF65-F5344CB8AC3E}">
        <p14:creationId xmlns:p14="http://schemas.microsoft.com/office/powerpoint/2010/main" val="1497784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F46E74-5592-4BF1-BDC0-0FF62C5E11B8}" type="slidenum">
              <a:rPr lang="en-US"/>
              <a:pPr>
                <a:defRPr/>
              </a:pPr>
              <a:t>‹#›</a:t>
            </a:fld>
            <a:endParaRPr lang="en-US"/>
          </a:p>
        </p:txBody>
      </p:sp>
    </p:spTree>
    <p:extLst>
      <p:ext uri="{BB962C8B-B14F-4D97-AF65-F5344CB8AC3E}">
        <p14:creationId xmlns:p14="http://schemas.microsoft.com/office/powerpoint/2010/main" val="4072599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1E7C3-4F2E-4A98-8A96-FCBDB1C2E159}" type="slidenum">
              <a:rPr lang="en-US" smtClean="0"/>
              <a:pPr eaLnBrk="1" hangingPunct="1"/>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7499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990600" y="3962400"/>
            <a:ext cx="7772400" cy="1500187"/>
          </a:xfrm>
          <a:prstGeom prst="rect">
            <a:avLst/>
          </a:prstGeo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presenter name</a:t>
            </a:r>
          </a:p>
        </p:txBody>
      </p:sp>
      <p:sp>
        <p:nvSpPr>
          <p:cNvPr id="6" name="Title 5"/>
          <p:cNvSpPr>
            <a:spLocks noGrp="1"/>
          </p:cNvSpPr>
          <p:nvPr>
            <p:ph type="title" hasCustomPrompt="1"/>
          </p:nvPr>
        </p:nvSpPr>
        <p:spPr>
          <a:xfrm>
            <a:off x="533400" y="1295400"/>
            <a:ext cx="8229600" cy="1143000"/>
          </a:xfrm>
        </p:spPr>
        <p:txBody>
          <a:bodyPr/>
          <a:lstStyle>
            <a:lvl1pPr>
              <a:defRPr b="1"/>
            </a:lvl1pPr>
          </a:lstStyle>
          <a:p>
            <a:r>
              <a:rPr lang="en-US" dirty="0" smtClean="0"/>
              <a:t>Click to enter title</a:t>
            </a:r>
            <a:endParaRPr lang="en-US" dirty="0"/>
          </a:p>
        </p:txBody>
      </p:sp>
    </p:spTree>
    <p:extLst>
      <p:ext uri="{BB962C8B-B14F-4D97-AF65-F5344CB8AC3E}">
        <p14:creationId xmlns:p14="http://schemas.microsoft.com/office/powerpoint/2010/main" val="360057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2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938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28600" y="1143001"/>
            <a:ext cx="8610600" cy="990600"/>
          </a:xfrm>
          <a:prstGeom prst="rect">
            <a:avLst/>
          </a:prstGeom>
        </p:spPr>
        <p:txBody>
          <a:bodyPr anchor="t"/>
          <a:lstStyle>
            <a:lvl1pPr algn="l">
              <a:defRPr sz="4000" b="1" cap="all"/>
            </a:lvl1pPr>
          </a:lstStyle>
          <a:p>
            <a:r>
              <a:rPr lang="en-US" dirty="0" smtClean="0"/>
              <a:t>Click to Enter title</a:t>
            </a:r>
            <a:endParaRPr lang="en-US" dirty="0"/>
          </a:p>
        </p:txBody>
      </p:sp>
      <p:sp>
        <p:nvSpPr>
          <p:cNvPr id="5" name="Text Placeholder 4"/>
          <p:cNvSpPr>
            <a:spLocks noGrp="1"/>
          </p:cNvSpPr>
          <p:nvPr>
            <p:ph type="body" sz="quarter" idx="10"/>
          </p:nvPr>
        </p:nvSpPr>
        <p:spPr>
          <a:xfrm>
            <a:off x="228600" y="2209800"/>
            <a:ext cx="8610600" cy="4419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680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135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971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9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9305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8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342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488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ode.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evtopics.com/20-famous-software-disast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1143000"/>
          </a:xfrm>
        </p:spPr>
        <p:txBody>
          <a:bodyPr/>
          <a:lstStyle/>
          <a:p>
            <a:r>
              <a:rPr lang="en-US" sz="7200" dirty="0" smtClean="0"/>
              <a:t>Unit 1 – Programming Concepts</a:t>
            </a:r>
            <a:endParaRPr lang="en-US" sz="7200" dirty="0"/>
          </a:p>
        </p:txBody>
      </p:sp>
      <p:sp>
        <p:nvSpPr>
          <p:cNvPr id="3" name="Text Placeholder 2"/>
          <p:cNvSpPr>
            <a:spLocks noGrp="1"/>
          </p:cNvSpPr>
          <p:nvPr>
            <p:ph type="body" idx="1"/>
          </p:nvPr>
        </p:nvSpPr>
        <p:spPr/>
        <p:txBody>
          <a:bodyPr/>
          <a:lstStyle/>
          <a:p>
            <a:r>
              <a:rPr lang="en-US" dirty="0" smtClean="0"/>
              <a:t>Instructor: Brent Presley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Control structures</a:t>
            </a:r>
            <a:endParaRPr lang="en-US" sz="3600" dirty="0"/>
          </a:p>
        </p:txBody>
      </p:sp>
      <p:sp>
        <p:nvSpPr>
          <p:cNvPr id="3" name="Text Placeholder 2"/>
          <p:cNvSpPr>
            <a:spLocks noGrp="1"/>
          </p:cNvSpPr>
          <p:nvPr>
            <p:ph type="body" sz="quarter" idx="10"/>
          </p:nvPr>
        </p:nvSpPr>
        <p:spPr/>
        <p:txBody>
          <a:bodyPr/>
          <a:lstStyle/>
          <a:p>
            <a:pPr lvl="1"/>
            <a:r>
              <a:rPr lang="en-US" dirty="0" smtClean="0"/>
              <a:t>Sequential</a:t>
            </a:r>
          </a:p>
          <a:p>
            <a:pPr lvl="2"/>
            <a:r>
              <a:rPr lang="en-US" dirty="0" smtClean="0"/>
              <a:t>Complete instructions one after the other</a:t>
            </a:r>
          </a:p>
          <a:p>
            <a:pPr lvl="3"/>
            <a:r>
              <a:rPr lang="en-US" dirty="0" smtClean="0"/>
              <a:t>Add 10 scores together, then divide by 10</a:t>
            </a:r>
          </a:p>
          <a:p>
            <a:pPr lvl="3"/>
            <a:r>
              <a:rPr lang="en-US" dirty="0" smtClean="0"/>
              <a:t>Take every customer and add them to a mailing list</a:t>
            </a:r>
          </a:p>
          <a:p>
            <a:pPr lvl="3"/>
            <a:r>
              <a:rPr lang="en-US" dirty="0" smtClean="0"/>
              <a:t>Take every poker chip and bet it on this hand</a:t>
            </a:r>
          </a:p>
          <a:p>
            <a:pPr lvl="1"/>
            <a:endParaRPr lang="en-US" dirty="0"/>
          </a:p>
        </p:txBody>
      </p:sp>
    </p:spTree>
    <p:extLst>
      <p:ext uri="{BB962C8B-B14F-4D97-AF65-F5344CB8AC3E}">
        <p14:creationId xmlns:p14="http://schemas.microsoft.com/office/powerpoint/2010/main" val="1161664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Control structures</a:t>
            </a:r>
            <a:endParaRPr lang="en-US" sz="3600" dirty="0"/>
          </a:p>
        </p:txBody>
      </p:sp>
      <p:sp>
        <p:nvSpPr>
          <p:cNvPr id="3" name="Text Placeholder 2"/>
          <p:cNvSpPr>
            <a:spLocks noGrp="1"/>
          </p:cNvSpPr>
          <p:nvPr>
            <p:ph type="body" sz="quarter" idx="10"/>
          </p:nvPr>
        </p:nvSpPr>
        <p:spPr/>
        <p:txBody>
          <a:bodyPr/>
          <a:lstStyle/>
          <a:p>
            <a:pPr lvl="1"/>
            <a:r>
              <a:rPr lang="en-US" dirty="0" smtClean="0"/>
              <a:t>Decision/Selection logic</a:t>
            </a:r>
          </a:p>
          <a:p>
            <a:pPr lvl="2"/>
            <a:r>
              <a:rPr lang="en-US" dirty="0" smtClean="0"/>
              <a:t>Choose an option then take the correct steps</a:t>
            </a:r>
          </a:p>
          <a:p>
            <a:pPr lvl="3"/>
            <a:r>
              <a:rPr lang="en-US" dirty="0" smtClean="0"/>
              <a:t>Get annual salary</a:t>
            </a:r>
          </a:p>
          <a:p>
            <a:pPr lvl="3"/>
            <a:endParaRPr lang="en-US" dirty="0" smtClean="0"/>
          </a:p>
          <a:p>
            <a:pPr lvl="3"/>
            <a:r>
              <a:rPr lang="en-US" dirty="0" smtClean="0"/>
              <a:t>Get years of service</a:t>
            </a:r>
          </a:p>
          <a:p>
            <a:pPr lvl="3"/>
            <a:endParaRPr lang="en-US" dirty="0" smtClean="0"/>
          </a:p>
          <a:p>
            <a:pPr lvl="3"/>
            <a:r>
              <a:rPr lang="en-US" dirty="0" smtClean="0"/>
              <a:t>If years of service is &gt;1 then</a:t>
            </a:r>
          </a:p>
          <a:p>
            <a:pPr lvl="4"/>
            <a:r>
              <a:rPr lang="en-US" dirty="0" smtClean="0"/>
              <a:t>Calculate raise</a:t>
            </a:r>
          </a:p>
          <a:p>
            <a:pPr lvl="4"/>
            <a:r>
              <a:rPr lang="en-US" dirty="0" smtClean="0"/>
              <a:t>Display raise amount</a:t>
            </a:r>
          </a:p>
          <a:p>
            <a:pPr lvl="3"/>
            <a:r>
              <a:rPr lang="en-US" dirty="0" smtClean="0"/>
              <a:t>Else</a:t>
            </a:r>
          </a:p>
          <a:p>
            <a:pPr lvl="4"/>
            <a:r>
              <a:rPr lang="en-US" dirty="0" smtClean="0"/>
              <a:t>Display notice of annual review</a:t>
            </a:r>
          </a:p>
          <a:p>
            <a:pPr lvl="3"/>
            <a:r>
              <a:rPr lang="en-US" dirty="0" smtClean="0"/>
              <a:t>End if</a:t>
            </a:r>
          </a:p>
        </p:txBody>
      </p:sp>
    </p:spTree>
    <p:extLst>
      <p:ext uri="{BB962C8B-B14F-4D97-AF65-F5344CB8AC3E}">
        <p14:creationId xmlns:p14="http://schemas.microsoft.com/office/powerpoint/2010/main" val="385855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Control structures</a:t>
            </a:r>
            <a:endParaRPr lang="en-US" sz="3600" dirty="0"/>
          </a:p>
        </p:txBody>
      </p:sp>
      <p:sp>
        <p:nvSpPr>
          <p:cNvPr id="3" name="Text Placeholder 2"/>
          <p:cNvSpPr>
            <a:spLocks noGrp="1"/>
          </p:cNvSpPr>
          <p:nvPr>
            <p:ph type="body" sz="quarter" idx="10"/>
          </p:nvPr>
        </p:nvSpPr>
        <p:spPr/>
        <p:txBody>
          <a:bodyPr/>
          <a:lstStyle/>
          <a:p>
            <a:pPr lvl="1"/>
            <a:r>
              <a:rPr lang="en-US" dirty="0" smtClean="0"/>
              <a:t>Repetition Logic</a:t>
            </a:r>
          </a:p>
          <a:p>
            <a:pPr lvl="2"/>
            <a:r>
              <a:rPr lang="en-US" dirty="0" smtClean="0"/>
              <a:t>Repeat a group of statements over and over. </a:t>
            </a:r>
          </a:p>
          <a:p>
            <a:pPr lvl="3"/>
            <a:r>
              <a:rPr lang="en-US" dirty="0" smtClean="0"/>
              <a:t>Repeat for each employee</a:t>
            </a:r>
          </a:p>
          <a:p>
            <a:pPr lvl="4"/>
            <a:r>
              <a:rPr lang="en-US" dirty="0" smtClean="0"/>
              <a:t>Get annual salary</a:t>
            </a:r>
          </a:p>
          <a:p>
            <a:pPr lvl="4"/>
            <a:r>
              <a:rPr lang="en-US" dirty="0" smtClean="0"/>
              <a:t>Get years of service</a:t>
            </a:r>
          </a:p>
          <a:p>
            <a:pPr lvl="4"/>
            <a:r>
              <a:rPr lang="en-US" dirty="0" smtClean="0"/>
              <a:t>If years of service &gt;1</a:t>
            </a:r>
          </a:p>
          <a:p>
            <a:pPr lvl="5"/>
            <a:r>
              <a:rPr lang="en-US" dirty="0" smtClean="0"/>
              <a:t>Calculate </a:t>
            </a:r>
            <a:r>
              <a:rPr lang="en-US" dirty="0" smtClean="0"/>
              <a:t>raise</a:t>
            </a:r>
          </a:p>
          <a:p>
            <a:pPr lvl="5"/>
            <a:r>
              <a:rPr lang="en-US" dirty="0" smtClean="0"/>
              <a:t>Display raise amount</a:t>
            </a:r>
          </a:p>
          <a:p>
            <a:pPr lvl="4"/>
            <a:r>
              <a:rPr lang="en-US" dirty="0" smtClean="0"/>
              <a:t>Else</a:t>
            </a:r>
          </a:p>
          <a:p>
            <a:pPr lvl="5"/>
            <a:r>
              <a:rPr lang="en-US" dirty="0" smtClean="0"/>
              <a:t>Display notice of annual review</a:t>
            </a:r>
          </a:p>
          <a:p>
            <a:pPr lvl="4"/>
            <a:r>
              <a:rPr lang="en-US" dirty="0" smtClean="0"/>
              <a:t>End if</a:t>
            </a:r>
          </a:p>
          <a:p>
            <a:pPr lvl="3"/>
            <a:r>
              <a:rPr lang="en-US" dirty="0" smtClean="0"/>
              <a:t>End repeat</a:t>
            </a:r>
          </a:p>
          <a:p>
            <a:pPr lvl="2"/>
            <a:endParaRPr lang="en-US" dirty="0" smtClean="0"/>
          </a:p>
        </p:txBody>
      </p:sp>
    </p:spTree>
    <p:extLst>
      <p:ext uri="{BB962C8B-B14F-4D97-AF65-F5344CB8AC3E}">
        <p14:creationId xmlns:p14="http://schemas.microsoft.com/office/powerpoint/2010/main" val="827250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like a programmer</a:t>
            </a:r>
            <a:endParaRPr lang="en-US" dirty="0"/>
          </a:p>
        </p:txBody>
      </p:sp>
      <p:sp>
        <p:nvSpPr>
          <p:cNvPr id="3" name="Text Placeholder 2"/>
          <p:cNvSpPr>
            <a:spLocks noGrp="1"/>
          </p:cNvSpPr>
          <p:nvPr>
            <p:ph type="body" sz="quarter" idx="10"/>
          </p:nvPr>
        </p:nvSpPr>
        <p:spPr/>
        <p:txBody>
          <a:bodyPr/>
          <a:lstStyle/>
          <a:p>
            <a:r>
              <a:rPr lang="en-US" dirty="0" smtClean="0"/>
              <a:t>Computers are stupid</a:t>
            </a:r>
          </a:p>
          <a:p>
            <a:pPr lvl="1"/>
            <a:r>
              <a:rPr lang="en-US" dirty="0" smtClean="0"/>
              <a:t>They only do what they are told</a:t>
            </a:r>
          </a:p>
          <a:p>
            <a:pPr lvl="1"/>
            <a:r>
              <a:rPr lang="en-US" dirty="0" smtClean="0"/>
              <a:t>Computers are not intelligent, but are fast &amp;  efficient</a:t>
            </a:r>
          </a:p>
          <a:p>
            <a:pPr lvl="1"/>
            <a:r>
              <a:rPr lang="en-US" dirty="0" smtClean="0"/>
              <a:t>If it does not work, it’s not the computer’s fault</a:t>
            </a:r>
          </a:p>
          <a:p>
            <a:r>
              <a:rPr lang="en-US" dirty="0" smtClean="0"/>
              <a:t>Break down what you do into tiny steps</a:t>
            </a:r>
          </a:p>
          <a:p>
            <a:r>
              <a:rPr lang="en-US" dirty="0" smtClean="0"/>
              <a:t>Combine the control structures to solve the problem</a:t>
            </a:r>
          </a:p>
          <a:p>
            <a:pPr lvl="1"/>
            <a:endParaRPr lang="en-US" dirty="0"/>
          </a:p>
        </p:txBody>
      </p:sp>
    </p:spTree>
    <p:extLst>
      <p:ext uri="{BB962C8B-B14F-4D97-AF65-F5344CB8AC3E}">
        <p14:creationId xmlns:p14="http://schemas.microsoft.com/office/powerpoint/2010/main" val="1229941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like a programmer</a:t>
            </a:r>
            <a:endParaRPr lang="en-US" dirty="0"/>
          </a:p>
        </p:txBody>
      </p:sp>
      <p:sp>
        <p:nvSpPr>
          <p:cNvPr id="3" name="Text Placeholder 2"/>
          <p:cNvSpPr>
            <a:spLocks noGrp="1"/>
          </p:cNvSpPr>
          <p:nvPr>
            <p:ph type="body" sz="quarter" idx="10"/>
          </p:nvPr>
        </p:nvSpPr>
        <p:spPr/>
        <p:txBody>
          <a:bodyPr/>
          <a:lstStyle/>
          <a:p>
            <a:r>
              <a:rPr lang="en-US" dirty="0" smtClean="0"/>
              <a:t>Intro to thinking like a computer</a:t>
            </a:r>
          </a:p>
          <a:p>
            <a:pPr lvl="1"/>
            <a:r>
              <a:rPr lang="en-US" dirty="0" smtClean="0"/>
              <a:t>Code.org has good examples</a:t>
            </a:r>
          </a:p>
          <a:p>
            <a:pPr lvl="2"/>
            <a:r>
              <a:rPr lang="en-US" dirty="0" smtClean="0"/>
              <a:t>The site looks to increase interest in programming for </a:t>
            </a:r>
            <a:r>
              <a:rPr lang="en-US" dirty="0" smtClean="0"/>
              <a:t>new students</a:t>
            </a:r>
            <a:endParaRPr lang="en-US" dirty="0" smtClean="0"/>
          </a:p>
          <a:p>
            <a:pPr lvl="2"/>
            <a:r>
              <a:rPr lang="en-US" dirty="0" smtClean="0"/>
              <a:t>Set up with games to make the activities fun.	</a:t>
            </a:r>
          </a:p>
          <a:p>
            <a:pPr lvl="1"/>
            <a:r>
              <a:rPr lang="en-US" dirty="0" smtClean="0">
                <a:hlinkClick r:id="rId2"/>
              </a:rPr>
              <a:t>https</a:t>
            </a:r>
            <a:r>
              <a:rPr lang="en-US" dirty="0">
                <a:hlinkClick r:id="rId2"/>
              </a:rPr>
              <a:t>://code.org</a:t>
            </a:r>
            <a:r>
              <a:rPr lang="en-US" dirty="0" smtClean="0">
                <a:hlinkClick r:id="rId2"/>
              </a:rPr>
              <a:t>/</a:t>
            </a:r>
            <a:endParaRPr lang="en-US" dirty="0" smtClean="0"/>
          </a:p>
          <a:p>
            <a:pPr lvl="2"/>
            <a:r>
              <a:rPr lang="en-US" dirty="0" smtClean="0"/>
              <a:t>Go to the “Hour of Code” area</a:t>
            </a:r>
          </a:p>
          <a:p>
            <a:pPr lvl="3"/>
            <a:r>
              <a:rPr lang="en-US" dirty="0" smtClean="0"/>
              <a:t>Lightbot</a:t>
            </a:r>
          </a:p>
          <a:p>
            <a:pPr lvl="4"/>
            <a:r>
              <a:rPr lang="en-US" dirty="0" smtClean="0"/>
              <a:t>Lightbot has a limited set of commands that increases as you progress.  Note how stupid he can </a:t>
            </a:r>
            <a:r>
              <a:rPr lang="en-US" dirty="0" err="1" smtClean="0"/>
              <a:t>be..he</a:t>
            </a:r>
            <a:r>
              <a:rPr lang="en-US" dirty="0" smtClean="0"/>
              <a:t> only does what he is told to do.</a:t>
            </a:r>
          </a:p>
          <a:p>
            <a:pPr lvl="2"/>
            <a:endParaRPr lang="en-US" dirty="0" smtClean="0"/>
          </a:p>
          <a:p>
            <a:pPr lvl="1"/>
            <a:endParaRPr lang="en-US" dirty="0"/>
          </a:p>
        </p:txBody>
      </p:sp>
    </p:spTree>
    <p:extLst>
      <p:ext uri="{BB962C8B-B14F-4D97-AF65-F5344CB8AC3E}">
        <p14:creationId xmlns:p14="http://schemas.microsoft.com/office/powerpoint/2010/main" val="333383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With larger problems, you have to break them down into parts to manage it better</a:t>
            </a:r>
            <a:endParaRPr lang="en-US" sz="2800" dirty="0"/>
          </a:p>
          <a:p>
            <a:pPr lvl="1"/>
            <a:r>
              <a:rPr lang="en-US" sz="2400" dirty="0" smtClean="0"/>
              <a:t>Programming languages are built this way</a:t>
            </a:r>
          </a:p>
        </p:txBody>
      </p:sp>
    </p:spTree>
    <p:extLst>
      <p:ext uri="{BB962C8B-B14F-4D97-AF65-F5344CB8AC3E}">
        <p14:creationId xmlns:p14="http://schemas.microsoft.com/office/powerpoint/2010/main" val="3413414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After determining the parts of a program, you may need to break down further</a:t>
            </a:r>
          </a:p>
          <a:p>
            <a:pPr lvl="1"/>
            <a:r>
              <a:rPr lang="en-US" sz="2400" dirty="0" smtClean="0"/>
              <a:t>Continue to break it down until it’s manageable</a:t>
            </a:r>
          </a:p>
          <a:p>
            <a:pPr lvl="1"/>
            <a:r>
              <a:rPr lang="en-US" sz="2400" dirty="0" smtClean="0"/>
              <a:t>Keep breaking it down until the problem is in small, bite-sized pieces.  </a:t>
            </a:r>
          </a:p>
          <a:p>
            <a:pPr lvl="2"/>
            <a:r>
              <a:rPr lang="en-US" sz="2000" dirty="0" smtClean="0"/>
              <a:t>handle each potential problem within the small piece you’re working on</a:t>
            </a:r>
          </a:p>
          <a:p>
            <a:pPr lvl="2"/>
            <a:r>
              <a:rPr lang="en-US" sz="2000" dirty="0" smtClean="0"/>
              <a:t>Example:  school registration system</a:t>
            </a:r>
          </a:p>
          <a:p>
            <a:pPr lvl="1"/>
            <a:r>
              <a:rPr lang="en-US" sz="2400" dirty="0" smtClean="0"/>
              <a:t>A whole team may work on a project, just different parts</a:t>
            </a:r>
          </a:p>
          <a:p>
            <a:pPr lvl="2"/>
            <a:r>
              <a:rPr lang="en-US" sz="2000" dirty="0" smtClean="0"/>
              <a:t>Do easier parts first.  </a:t>
            </a:r>
          </a:p>
          <a:p>
            <a:pPr lvl="2"/>
            <a:r>
              <a:rPr lang="en-US" sz="2000" dirty="0" smtClean="0"/>
              <a:t>May not solve parts in order</a:t>
            </a:r>
          </a:p>
        </p:txBody>
      </p:sp>
    </p:spTree>
    <p:extLst>
      <p:ext uri="{BB962C8B-B14F-4D97-AF65-F5344CB8AC3E}">
        <p14:creationId xmlns:p14="http://schemas.microsoft.com/office/powerpoint/2010/main" val="873701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Lightbot specifics</a:t>
            </a:r>
          </a:p>
          <a:p>
            <a:pPr lvl="1"/>
            <a:r>
              <a:rPr lang="en-US" sz="2000" dirty="0" smtClean="0"/>
              <a:t>You can test your solutions and see immediate results</a:t>
            </a:r>
          </a:p>
          <a:p>
            <a:pPr lvl="1"/>
            <a:r>
              <a:rPr lang="en-US" sz="2000" dirty="0" smtClean="0"/>
              <a:t>Lightbot puzzles have one goal, where most real programs have many goals</a:t>
            </a:r>
            <a:endParaRPr lang="en-US" sz="2000" dirty="0"/>
          </a:p>
          <a:p>
            <a:pPr lvl="2"/>
            <a:r>
              <a:rPr lang="en-US" sz="1600" dirty="0" smtClean="0"/>
              <a:t>Testing can become complex</a:t>
            </a:r>
          </a:p>
          <a:p>
            <a:pPr lvl="2"/>
            <a:r>
              <a:rPr lang="en-US" sz="1600" dirty="0" smtClean="0"/>
              <a:t>Easy to make mistakes in testing</a:t>
            </a:r>
          </a:p>
          <a:p>
            <a:pPr lvl="1"/>
            <a:r>
              <a:rPr lang="en-US" sz="2000" dirty="0" smtClean="0"/>
              <a:t>Test thoroughly</a:t>
            </a:r>
          </a:p>
          <a:p>
            <a:pPr lvl="2"/>
            <a:r>
              <a:rPr lang="en-US" sz="1600" dirty="0" smtClean="0"/>
              <a:t>Make sure your program handles all situations</a:t>
            </a:r>
          </a:p>
          <a:p>
            <a:pPr lvl="2"/>
            <a:r>
              <a:rPr lang="en-US" sz="1600" dirty="0" smtClean="0"/>
              <a:t>Consider the size of some programs, and what must be done to test it… Windows</a:t>
            </a:r>
          </a:p>
          <a:p>
            <a:pPr lvl="1"/>
            <a:r>
              <a:rPr lang="en-US" sz="2000" dirty="0" smtClean="0"/>
              <a:t>There is more than one way to solve the problem</a:t>
            </a:r>
          </a:p>
          <a:p>
            <a:pPr lvl="1"/>
            <a:r>
              <a:rPr lang="en-US" sz="2000" dirty="0" smtClean="0">
                <a:solidFill>
                  <a:srgbClr val="FF0000"/>
                </a:solidFill>
              </a:rPr>
              <a:t>Assignment: Complete Lightbot basics, Procedures, </a:t>
            </a:r>
            <a:r>
              <a:rPr lang="en-US" sz="2000" dirty="0" smtClean="0">
                <a:solidFill>
                  <a:srgbClr val="FF0000"/>
                </a:solidFill>
              </a:rPr>
              <a:t>Loops</a:t>
            </a:r>
            <a:endParaRPr lang="en-US" sz="2000" dirty="0" smtClean="0">
              <a:solidFill>
                <a:srgbClr val="FF0000"/>
              </a:solidFill>
            </a:endParaRPr>
          </a:p>
          <a:p>
            <a:pPr marL="457200" lvl="1" indent="0">
              <a:buNone/>
            </a:pPr>
            <a:endParaRPr lang="en-US" sz="2000" dirty="0" smtClean="0"/>
          </a:p>
          <a:p>
            <a:pPr lvl="2"/>
            <a:endParaRPr lang="en-US" sz="1200" dirty="0" smtClean="0"/>
          </a:p>
        </p:txBody>
      </p:sp>
    </p:spTree>
    <p:extLst>
      <p:ext uri="{BB962C8B-B14F-4D97-AF65-F5344CB8AC3E}">
        <p14:creationId xmlns:p14="http://schemas.microsoft.com/office/powerpoint/2010/main" val="235205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Lightbot 2</a:t>
            </a:r>
          </a:p>
          <a:p>
            <a:pPr lvl="1"/>
            <a:r>
              <a:rPr lang="en-US" sz="2400" dirty="0" smtClean="0"/>
              <a:t>(last one)</a:t>
            </a:r>
          </a:p>
          <a:p>
            <a:pPr lvl="1"/>
            <a:endParaRPr lang="en-US" sz="2400" dirty="0" smtClean="0"/>
          </a:p>
          <a:p>
            <a:pPr marL="457200" lvl="1" indent="0">
              <a:buNone/>
            </a:pPr>
            <a:endParaRPr lang="en-US" sz="2000" dirty="0" smtClean="0"/>
          </a:p>
          <a:p>
            <a:pPr lvl="2"/>
            <a:endParaRPr lang="en-US" sz="1200" dirty="0" smtClean="0"/>
          </a:p>
        </p:txBody>
      </p:sp>
      <p:pic>
        <p:nvPicPr>
          <p:cNvPr id="4" name="Picture 3"/>
          <p:cNvPicPr>
            <a:picLocks noChangeAspect="1"/>
          </p:cNvPicPr>
          <p:nvPr/>
        </p:nvPicPr>
        <p:blipFill>
          <a:blip r:embed="rId2"/>
          <a:stretch>
            <a:fillRect/>
          </a:stretch>
        </p:blipFill>
        <p:spPr>
          <a:xfrm>
            <a:off x="2743200" y="2190378"/>
            <a:ext cx="6463359" cy="4377547"/>
          </a:xfrm>
          <a:prstGeom prst="rect">
            <a:avLst/>
          </a:prstGeom>
        </p:spPr>
      </p:pic>
    </p:spTree>
    <p:extLst>
      <p:ext uri="{BB962C8B-B14F-4D97-AF65-F5344CB8AC3E}">
        <p14:creationId xmlns:p14="http://schemas.microsoft.com/office/powerpoint/2010/main" val="3747267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Lightbot 3</a:t>
            </a:r>
          </a:p>
          <a:p>
            <a:pPr marL="914400" lvl="2" indent="0">
              <a:buNone/>
            </a:pPr>
            <a:r>
              <a:rPr lang="en-US" sz="2000" dirty="0" smtClean="0"/>
              <a:t>3</a:t>
            </a:r>
            <a:r>
              <a:rPr lang="en-US" sz="2000" baseline="30000" dirty="0" smtClean="0"/>
              <a:t>rd</a:t>
            </a:r>
            <a:r>
              <a:rPr lang="en-US" sz="2000" dirty="0" smtClean="0"/>
              <a:t> one</a:t>
            </a:r>
          </a:p>
          <a:p>
            <a:pPr lvl="1"/>
            <a:endParaRPr lang="en-US" sz="2400" dirty="0" smtClean="0"/>
          </a:p>
          <a:p>
            <a:pPr lvl="1"/>
            <a:endParaRPr lang="en-US" sz="2400" dirty="0" smtClean="0"/>
          </a:p>
          <a:p>
            <a:pPr marL="457200" lvl="1" indent="0">
              <a:buNone/>
            </a:pPr>
            <a:endParaRPr lang="en-US" sz="2000" dirty="0" smtClean="0"/>
          </a:p>
          <a:p>
            <a:pPr lvl="2"/>
            <a:endParaRPr lang="en-US" sz="1200" dirty="0" smtClean="0"/>
          </a:p>
        </p:txBody>
      </p:sp>
      <p:pic>
        <p:nvPicPr>
          <p:cNvPr id="5" name="Picture 4"/>
          <p:cNvPicPr>
            <a:picLocks noChangeAspect="1"/>
          </p:cNvPicPr>
          <p:nvPr/>
        </p:nvPicPr>
        <p:blipFill>
          <a:blip r:embed="rId2"/>
          <a:stretch>
            <a:fillRect/>
          </a:stretch>
        </p:blipFill>
        <p:spPr>
          <a:xfrm>
            <a:off x="2819400" y="2249261"/>
            <a:ext cx="6415738" cy="4318663"/>
          </a:xfrm>
          <a:prstGeom prst="rect">
            <a:avLst/>
          </a:prstGeom>
        </p:spPr>
      </p:pic>
    </p:spTree>
    <p:extLst>
      <p:ext uri="{BB962C8B-B14F-4D97-AF65-F5344CB8AC3E}">
        <p14:creationId xmlns:p14="http://schemas.microsoft.com/office/powerpoint/2010/main" val="2842012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Text Placeholder 2"/>
          <p:cNvSpPr>
            <a:spLocks noGrp="1"/>
          </p:cNvSpPr>
          <p:nvPr>
            <p:ph type="body" sz="quarter" idx="10"/>
          </p:nvPr>
        </p:nvSpPr>
        <p:spPr/>
        <p:txBody>
          <a:bodyPr/>
          <a:lstStyle/>
          <a:p>
            <a:r>
              <a:rPr lang="en-US" dirty="0" smtClean="0"/>
              <a:t>Set up mac profile &amp; transfer VM’s</a:t>
            </a:r>
          </a:p>
          <a:p>
            <a:r>
              <a:rPr lang="en-US" dirty="0" smtClean="0"/>
              <a:t>Programming philosophy</a:t>
            </a:r>
          </a:p>
          <a:p>
            <a:r>
              <a:rPr lang="en-US" dirty="0" smtClean="0"/>
              <a:t>Problem solving steps</a:t>
            </a:r>
          </a:p>
          <a:p>
            <a:r>
              <a:rPr lang="en-US" dirty="0" smtClean="0"/>
              <a:t>Basis of Programming</a:t>
            </a:r>
          </a:p>
          <a:p>
            <a:r>
              <a:rPr lang="en-US" dirty="0" smtClean="0"/>
              <a:t>Control Structures</a:t>
            </a:r>
          </a:p>
          <a:p>
            <a:r>
              <a:rPr lang="en-US" dirty="0" smtClean="0"/>
              <a:t>Thinking like a programmer</a:t>
            </a:r>
          </a:p>
          <a:p>
            <a:r>
              <a:rPr lang="en-US" dirty="0" smtClean="0"/>
              <a:t>Breaking a problem into parts</a:t>
            </a:r>
          </a:p>
          <a:p>
            <a:r>
              <a:rPr lang="en-US" dirty="0" smtClean="0"/>
              <a:t>Testing a solution</a:t>
            </a:r>
            <a:endParaRPr lang="en-US" dirty="0"/>
          </a:p>
        </p:txBody>
      </p:sp>
    </p:spTree>
    <p:extLst>
      <p:ext uri="{BB962C8B-B14F-4D97-AF65-F5344CB8AC3E}">
        <p14:creationId xmlns:p14="http://schemas.microsoft.com/office/powerpoint/2010/main" val="1004286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Lightbot 3</a:t>
            </a:r>
          </a:p>
          <a:p>
            <a:pPr lvl="1"/>
            <a:r>
              <a:rPr lang="en-US" sz="1600" dirty="0" smtClean="0"/>
              <a:t>4th</a:t>
            </a:r>
          </a:p>
          <a:p>
            <a:pPr lvl="1"/>
            <a:endParaRPr lang="en-US" sz="2400" dirty="0" smtClean="0"/>
          </a:p>
          <a:p>
            <a:pPr lvl="1"/>
            <a:endParaRPr lang="en-US" sz="2400" dirty="0" smtClean="0"/>
          </a:p>
          <a:p>
            <a:pPr marL="457200" lvl="1" indent="0">
              <a:buNone/>
            </a:pPr>
            <a:endParaRPr lang="en-US" sz="2000" dirty="0" smtClean="0"/>
          </a:p>
          <a:p>
            <a:pPr lvl="2"/>
            <a:endParaRPr lang="en-US" sz="1200" dirty="0" smtClean="0"/>
          </a:p>
        </p:txBody>
      </p:sp>
      <p:pic>
        <p:nvPicPr>
          <p:cNvPr id="4" name="Picture 3"/>
          <p:cNvPicPr>
            <a:picLocks noChangeAspect="1"/>
          </p:cNvPicPr>
          <p:nvPr/>
        </p:nvPicPr>
        <p:blipFill>
          <a:blip r:embed="rId2"/>
          <a:stretch>
            <a:fillRect/>
          </a:stretch>
        </p:blipFill>
        <p:spPr>
          <a:xfrm>
            <a:off x="3124200" y="2504392"/>
            <a:ext cx="6034727" cy="3853954"/>
          </a:xfrm>
          <a:prstGeom prst="rect">
            <a:avLst/>
          </a:prstGeom>
        </p:spPr>
      </p:pic>
    </p:spTree>
    <p:extLst>
      <p:ext uri="{BB962C8B-B14F-4D97-AF65-F5344CB8AC3E}">
        <p14:creationId xmlns:p14="http://schemas.microsoft.com/office/powerpoint/2010/main" val="2077253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programs into parts</a:t>
            </a:r>
            <a:endParaRPr lang="en-US" dirty="0"/>
          </a:p>
        </p:txBody>
      </p:sp>
      <p:sp>
        <p:nvSpPr>
          <p:cNvPr id="3" name="Text Placeholder 2"/>
          <p:cNvSpPr>
            <a:spLocks noGrp="1"/>
          </p:cNvSpPr>
          <p:nvPr>
            <p:ph type="body" sz="quarter" idx="10"/>
          </p:nvPr>
        </p:nvSpPr>
        <p:spPr/>
        <p:txBody>
          <a:bodyPr/>
          <a:lstStyle/>
          <a:p>
            <a:r>
              <a:rPr lang="en-US" sz="2800" dirty="0" smtClean="0"/>
              <a:t>Lightbot 3</a:t>
            </a:r>
          </a:p>
          <a:p>
            <a:pPr lvl="1"/>
            <a:r>
              <a:rPr lang="en-US" sz="1600" dirty="0" smtClean="0"/>
              <a:t>5th</a:t>
            </a:r>
          </a:p>
          <a:p>
            <a:pPr lvl="1"/>
            <a:endParaRPr lang="en-US" sz="2400" dirty="0" smtClean="0"/>
          </a:p>
          <a:p>
            <a:pPr lvl="1"/>
            <a:endParaRPr lang="en-US" sz="2400" dirty="0" smtClean="0"/>
          </a:p>
          <a:p>
            <a:pPr marL="457200" lvl="1" indent="0">
              <a:buNone/>
            </a:pPr>
            <a:endParaRPr lang="en-US" sz="2000" dirty="0" smtClean="0"/>
          </a:p>
          <a:p>
            <a:pPr lvl="2"/>
            <a:endParaRPr lang="en-US" sz="1200" dirty="0" smtClean="0"/>
          </a:p>
        </p:txBody>
      </p:sp>
      <p:pic>
        <p:nvPicPr>
          <p:cNvPr id="5" name="Picture 4"/>
          <p:cNvPicPr>
            <a:picLocks noChangeAspect="1"/>
          </p:cNvPicPr>
          <p:nvPr/>
        </p:nvPicPr>
        <p:blipFill>
          <a:blip r:embed="rId2"/>
          <a:stretch>
            <a:fillRect/>
          </a:stretch>
        </p:blipFill>
        <p:spPr>
          <a:xfrm>
            <a:off x="2667000" y="2142480"/>
            <a:ext cx="6482401" cy="4377813"/>
          </a:xfrm>
          <a:prstGeom prst="rect">
            <a:avLst/>
          </a:prstGeom>
        </p:spPr>
      </p:pic>
    </p:spTree>
    <p:extLst>
      <p:ext uri="{BB962C8B-B14F-4D97-AF65-F5344CB8AC3E}">
        <p14:creationId xmlns:p14="http://schemas.microsoft.com/office/powerpoint/2010/main" val="2192581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practice</a:t>
            </a:r>
            <a:endParaRPr lang="en-US" dirty="0"/>
          </a:p>
        </p:txBody>
      </p:sp>
      <p:sp>
        <p:nvSpPr>
          <p:cNvPr id="3" name="Text Placeholder 2"/>
          <p:cNvSpPr>
            <a:spLocks noGrp="1"/>
          </p:cNvSpPr>
          <p:nvPr>
            <p:ph type="body" sz="quarter" idx="10"/>
          </p:nvPr>
        </p:nvSpPr>
        <p:spPr/>
        <p:txBody>
          <a:bodyPr/>
          <a:lstStyle/>
          <a:p>
            <a:r>
              <a:rPr lang="en-US" dirty="0" smtClean="0"/>
              <a:t>Code.org additional item</a:t>
            </a:r>
          </a:p>
          <a:p>
            <a:pPr lvl="1"/>
            <a:r>
              <a:rPr lang="en-US" dirty="0" smtClean="0"/>
              <a:t>You will be required to do “tutorials for beginners” from the site also.  This is an </a:t>
            </a:r>
            <a:r>
              <a:rPr lang="en-US" smtClean="0"/>
              <a:t>Angry Birds maze  </a:t>
            </a: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1499516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t>
            </a:r>
            <a:r>
              <a:rPr lang="en-US" dirty="0" err="1" smtClean="0"/>
              <a:t>Lightbox</a:t>
            </a:r>
            <a:endParaRPr lang="en-US" dirty="0"/>
          </a:p>
        </p:txBody>
      </p:sp>
      <p:sp>
        <p:nvSpPr>
          <p:cNvPr id="3" name="Text Placeholder 2"/>
          <p:cNvSpPr>
            <a:spLocks noGrp="1"/>
          </p:cNvSpPr>
          <p:nvPr>
            <p:ph type="body" sz="quarter" idx="10"/>
          </p:nvPr>
        </p:nvSpPr>
        <p:spPr/>
        <p:txBody>
          <a:bodyPr/>
          <a:lstStyle/>
          <a:p>
            <a:r>
              <a:rPr lang="en-US" sz="1200" b="1" dirty="0"/>
              <a:t>Basics</a:t>
            </a:r>
            <a:endParaRPr lang="en-US" sz="1200" dirty="0"/>
          </a:p>
          <a:p>
            <a:r>
              <a:rPr lang="en-US" sz="1200" dirty="0"/>
              <a:t>Part 1</a:t>
            </a:r>
          </a:p>
          <a:p>
            <a:pPr lvl="0"/>
            <a:r>
              <a:rPr lang="en-US" sz="1200" dirty="0"/>
              <a:t>Clear program goals required</a:t>
            </a:r>
          </a:p>
          <a:p>
            <a:pPr lvl="0"/>
            <a:r>
              <a:rPr lang="en-US" sz="1200" dirty="0"/>
              <a:t>Need to fully understand what each command does</a:t>
            </a:r>
          </a:p>
          <a:p>
            <a:r>
              <a:rPr lang="en-US" sz="1200" dirty="0"/>
              <a:t>Part 2</a:t>
            </a:r>
          </a:p>
          <a:p>
            <a:pPr lvl="0"/>
            <a:r>
              <a:rPr lang="en-US" sz="1200" dirty="0"/>
              <a:t>Situational awareness is important (which way facing)</a:t>
            </a:r>
          </a:p>
          <a:p>
            <a:r>
              <a:rPr lang="en-US" sz="1200" dirty="0"/>
              <a:t>Part 3</a:t>
            </a:r>
          </a:p>
          <a:p>
            <a:pPr lvl="0"/>
            <a:r>
              <a:rPr lang="en-US" sz="1200" dirty="0"/>
              <a:t>Some commands have </a:t>
            </a:r>
            <a:r>
              <a:rPr lang="en-US" sz="1200" i="1" dirty="0"/>
              <a:t>side effects</a:t>
            </a:r>
            <a:r>
              <a:rPr lang="en-US" sz="1200" dirty="0"/>
              <a:t> (jump also moves forward) (VS Form Load)</a:t>
            </a:r>
          </a:p>
          <a:p>
            <a:pPr lvl="0"/>
            <a:r>
              <a:rPr lang="en-US" sz="1200" dirty="0"/>
              <a:t>Some commands do different things in different circumstances (jump up/down)</a:t>
            </a:r>
          </a:p>
          <a:p>
            <a:pPr lvl="0"/>
            <a:r>
              <a:rPr lang="en-US" sz="1200" dirty="0"/>
              <a:t>Programs can be tested in parts (get to 2</a:t>
            </a:r>
            <a:r>
              <a:rPr lang="en-US" sz="1200" baseline="30000" dirty="0"/>
              <a:t>nd</a:t>
            </a:r>
            <a:r>
              <a:rPr lang="en-US" sz="1200" dirty="0"/>
              <a:t> level, get to 3</a:t>
            </a:r>
            <a:r>
              <a:rPr lang="en-US" sz="1200" baseline="30000" dirty="0"/>
              <a:t>rd</a:t>
            </a:r>
            <a:r>
              <a:rPr lang="en-US" sz="1200" dirty="0"/>
              <a:t> level, finish)</a:t>
            </a:r>
          </a:p>
          <a:p>
            <a:pPr lvl="0"/>
            <a:r>
              <a:rPr lang="en-US" sz="1200" dirty="0"/>
              <a:t>Avoid unnecessary commands (extra steps)</a:t>
            </a:r>
          </a:p>
          <a:p>
            <a:r>
              <a:rPr lang="en-US" sz="1200" dirty="0"/>
              <a:t>Part 4</a:t>
            </a:r>
          </a:p>
          <a:p>
            <a:pPr lvl="0"/>
            <a:r>
              <a:rPr lang="en-US" sz="1200" dirty="0"/>
              <a:t>Often many acceptable solutions to same problem.</a:t>
            </a:r>
          </a:p>
          <a:p>
            <a:r>
              <a:rPr lang="en-US" sz="1200" dirty="0"/>
              <a:t>Part 5</a:t>
            </a:r>
          </a:p>
          <a:p>
            <a:pPr lvl="0"/>
            <a:r>
              <a:rPr lang="en-US" sz="1200" dirty="0"/>
              <a:t> </a:t>
            </a:r>
          </a:p>
          <a:p>
            <a:r>
              <a:rPr lang="en-US" sz="1200" dirty="0"/>
              <a:t>Part 6</a:t>
            </a:r>
          </a:p>
          <a:p>
            <a:pPr lvl="0"/>
            <a:r>
              <a:rPr lang="en-US" sz="1200" dirty="0"/>
              <a:t> Break into parts</a:t>
            </a:r>
          </a:p>
          <a:p>
            <a:r>
              <a:rPr lang="en-US" sz="1200" dirty="0"/>
              <a:t>Part 7</a:t>
            </a:r>
          </a:p>
          <a:p>
            <a:pPr lvl="0"/>
            <a:r>
              <a:rPr lang="en-US" sz="1200" dirty="0"/>
              <a:t> In the real world there is no fixed size box that tells the maximum number of commands required.</a:t>
            </a:r>
          </a:p>
          <a:p>
            <a:endParaRPr lang="en-US" dirty="0"/>
          </a:p>
        </p:txBody>
      </p:sp>
    </p:spTree>
    <p:extLst>
      <p:ext uri="{BB962C8B-B14F-4D97-AF65-F5344CB8AC3E}">
        <p14:creationId xmlns:p14="http://schemas.microsoft.com/office/powerpoint/2010/main" val="3825879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t>
            </a:r>
            <a:r>
              <a:rPr lang="en-US" dirty="0" err="1" smtClean="0"/>
              <a:t>Lightbox</a:t>
            </a:r>
            <a:endParaRPr lang="en-US" dirty="0"/>
          </a:p>
        </p:txBody>
      </p:sp>
      <p:sp>
        <p:nvSpPr>
          <p:cNvPr id="3" name="Text Placeholder 2"/>
          <p:cNvSpPr>
            <a:spLocks noGrp="1"/>
          </p:cNvSpPr>
          <p:nvPr>
            <p:ph type="body" sz="quarter" idx="10"/>
          </p:nvPr>
        </p:nvSpPr>
        <p:spPr/>
        <p:txBody>
          <a:bodyPr/>
          <a:lstStyle/>
          <a:p>
            <a:r>
              <a:rPr lang="en-US" sz="1200" b="1" dirty="0"/>
              <a:t>Procedures</a:t>
            </a:r>
            <a:endParaRPr lang="en-US" sz="1200" dirty="0"/>
          </a:p>
          <a:p>
            <a:r>
              <a:rPr lang="en-US" sz="1200" dirty="0"/>
              <a:t>Part 1</a:t>
            </a:r>
          </a:p>
          <a:p>
            <a:pPr lvl="0"/>
            <a:r>
              <a:rPr lang="en-US" sz="1200" dirty="0"/>
              <a:t>Positive reinforcement helps</a:t>
            </a:r>
          </a:p>
          <a:p>
            <a:pPr lvl="0"/>
            <a:r>
              <a:rPr lang="en-US" sz="1200" dirty="0"/>
              <a:t>Reusable code can be stored in procedures/methods and used as many times as necessary</a:t>
            </a:r>
            <a:br>
              <a:rPr lang="en-US" sz="1200" dirty="0"/>
            </a:br>
            <a:r>
              <a:rPr lang="en-US" sz="1200" dirty="0"/>
              <a:t>VS: many procedures (sorting, searching) have been incorporated into the language</a:t>
            </a:r>
          </a:p>
          <a:p>
            <a:pPr lvl="0"/>
            <a:r>
              <a:rPr lang="en-US" sz="1200" dirty="0"/>
              <a:t>Test procedure separately</a:t>
            </a:r>
          </a:p>
          <a:p>
            <a:r>
              <a:rPr lang="en-US" sz="1200" dirty="0"/>
              <a:t>Part 2</a:t>
            </a:r>
          </a:p>
          <a:p>
            <a:pPr lvl="0"/>
            <a:r>
              <a:rPr lang="en-US" sz="1200" dirty="0"/>
              <a:t>Learn to recognize repeatable patterns</a:t>
            </a:r>
          </a:p>
          <a:p>
            <a:pPr lvl="0"/>
            <a:r>
              <a:rPr lang="en-US" sz="1200" dirty="0"/>
              <a:t>But avoid excess commands </a:t>
            </a:r>
          </a:p>
          <a:p>
            <a:r>
              <a:rPr lang="en-US" sz="1200" dirty="0"/>
              <a:t>Part 3</a:t>
            </a:r>
          </a:p>
          <a:p>
            <a:pPr lvl="0"/>
            <a:r>
              <a:rPr lang="en-US" sz="1200" dirty="0"/>
              <a:t>In the real world there are no restrictions on the number of commands in a method</a:t>
            </a:r>
          </a:p>
          <a:p>
            <a:r>
              <a:rPr lang="en-US" sz="1200" dirty="0"/>
              <a:t>Part 4</a:t>
            </a:r>
          </a:p>
          <a:p>
            <a:pPr lvl="0"/>
            <a:r>
              <a:rPr lang="en-US" sz="1200" dirty="0"/>
              <a:t>(Forget the 2</a:t>
            </a:r>
            <a:r>
              <a:rPr lang="en-US" sz="1200" baseline="30000" dirty="0"/>
              <a:t>nd</a:t>
            </a:r>
            <a:r>
              <a:rPr lang="en-US" sz="1200" dirty="0"/>
              <a:t> turn) Programming is often trial and error especially when you’re learning</a:t>
            </a:r>
          </a:p>
          <a:p>
            <a:r>
              <a:rPr lang="en-US" sz="1200" dirty="0"/>
              <a:t>Part 5</a:t>
            </a:r>
          </a:p>
          <a:p>
            <a:pPr lvl="0"/>
            <a:r>
              <a:rPr lang="en-US" sz="1200" dirty="0"/>
              <a:t>In real world can create as many methods as you need.</a:t>
            </a:r>
          </a:p>
          <a:p>
            <a:pPr lvl="0"/>
            <a:r>
              <a:rPr lang="en-US" sz="1200" dirty="0"/>
              <a:t>Many </a:t>
            </a:r>
            <a:r>
              <a:rPr lang="en-US" sz="1200" i="1" dirty="0"/>
              <a:t>shops</a:t>
            </a:r>
            <a:r>
              <a:rPr lang="en-US" sz="1200" dirty="0"/>
              <a:t> have large libraries of methods. Often so large people don’t realize what’s in them.</a:t>
            </a:r>
          </a:p>
          <a:p>
            <a:pPr lvl="0"/>
            <a:r>
              <a:rPr lang="en-US" sz="1200" dirty="0"/>
              <a:t>Methods can invoke other methods</a:t>
            </a:r>
          </a:p>
          <a:p>
            <a:pPr lvl="0"/>
            <a:r>
              <a:rPr lang="en-US" sz="1200" dirty="0"/>
              <a:t>(only code P2) Test.  Methods must be invoked or </a:t>
            </a:r>
            <a:r>
              <a:rPr lang="en-US" sz="1200" i="1" dirty="0"/>
              <a:t>called</a:t>
            </a:r>
            <a:r>
              <a:rPr lang="en-US" sz="1200" dirty="0"/>
              <a:t> to execute</a:t>
            </a:r>
          </a:p>
          <a:p>
            <a:pPr lvl="0"/>
            <a:r>
              <a:rPr lang="en-US" sz="1200" dirty="0"/>
              <a:t>Note main can call P1 and P2</a:t>
            </a:r>
          </a:p>
          <a:p>
            <a:r>
              <a:rPr lang="en-US" sz="1200" dirty="0"/>
              <a:t>Part 6</a:t>
            </a:r>
          </a:p>
          <a:p>
            <a:pPr lvl="0"/>
            <a:r>
              <a:rPr lang="en-US" sz="1200" dirty="0"/>
              <a:t> Numerous </a:t>
            </a:r>
            <a:r>
              <a:rPr lang="en-US" sz="1200" dirty="0" smtClean="0"/>
              <a:t>solutions</a:t>
            </a:r>
            <a:endParaRPr lang="en-US" sz="1200" dirty="0"/>
          </a:p>
        </p:txBody>
      </p:sp>
    </p:spTree>
    <p:extLst>
      <p:ext uri="{BB962C8B-B14F-4D97-AF65-F5344CB8AC3E}">
        <p14:creationId xmlns:p14="http://schemas.microsoft.com/office/powerpoint/2010/main" val="1976900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t>
            </a:r>
            <a:r>
              <a:rPr lang="en-US" dirty="0" err="1" smtClean="0"/>
              <a:t>Lightbox</a:t>
            </a:r>
            <a:endParaRPr lang="en-US" dirty="0"/>
          </a:p>
        </p:txBody>
      </p:sp>
      <p:sp>
        <p:nvSpPr>
          <p:cNvPr id="3" name="Text Placeholder 2"/>
          <p:cNvSpPr>
            <a:spLocks noGrp="1"/>
          </p:cNvSpPr>
          <p:nvPr>
            <p:ph type="body" sz="quarter" idx="10"/>
          </p:nvPr>
        </p:nvSpPr>
        <p:spPr/>
        <p:txBody>
          <a:bodyPr/>
          <a:lstStyle/>
          <a:p>
            <a:r>
              <a:rPr lang="en-US" sz="1200" b="1" dirty="0"/>
              <a:t>Loops</a:t>
            </a:r>
            <a:endParaRPr lang="en-US" sz="1200" dirty="0"/>
          </a:p>
          <a:p>
            <a:r>
              <a:rPr lang="en-US" sz="1200" dirty="0"/>
              <a:t>Part 1</a:t>
            </a:r>
          </a:p>
          <a:p>
            <a:pPr lvl="0"/>
            <a:r>
              <a:rPr lang="en-US" sz="1200" dirty="0"/>
              <a:t>Procedures that call themselves is called </a:t>
            </a:r>
            <a:r>
              <a:rPr lang="en-US" sz="1200" i="1" dirty="0"/>
              <a:t>recursion</a:t>
            </a:r>
            <a:r>
              <a:rPr lang="en-US" sz="1200" dirty="0"/>
              <a:t>.</a:t>
            </a:r>
          </a:p>
          <a:p>
            <a:pPr lvl="0"/>
            <a:r>
              <a:rPr lang="en-US" sz="1200" dirty="0"/>
              <a:t>In the real world this is an advanced programming technique.</a:t>
            </a:r>
          </a:p>
          <a:p>
            <a:pPr lvl="0"/>
            <a:r>
              <a:rPr lang="en-US" sz="1200" dirty="0"/>
              <a:t>Easier here because </a:t>
            </a:r>
            <a:r>
              <a:rPr lang="en-US" sz="1200" dirty="0" err="1"/>
              <a:t>LightBot</a:t>
            </a:r>
            <a:r>
              <a:rPr lang="en-US" sz="1200" dirty="0"/>
              <a:t> </a:t>
            </a:r>
            <a:r>
              <a:rPr lang="en-US" sz="1200" b="1" dirty="0"/>
              <a:t>automatically</a:t>
            </a:r>
            <a:r>
              <a:rPr lang="en-US" sz="1200" dirty="0"/>
              <a:t> ends when the last square is lit</a:t>
            </a:r>
          </a:p>
          <a:p>
            <a:pPr lvl="0"/>
            <a:r>
              <a:rPr lang="en-US" sz="1200" dirty="0"/>
              <a:t>This is NOT the way loops work in real programming</a:t>
            </a:r>
            <a:br>
              <a:rPr lang="en-US" sz="1200" dirty="0"/>
            </a:br>
            <a:r>
              <a:rPr lang="en-US" sz="1200" dirty="0"/>
              <a:t>(Good logic exercise though)</a:t>
            </a:r>
          </a:p>
          <a:p>
            <a:r>
              <a:rPr lang="en-US" sz="1200" dirty="0"/>
              <a:t>Part 2</a:t>
            </a:r>
          </a:p>
          <a:p>
            <a:pPr lvl="0"/>
            <a:r>
              <a:rPr lang="en-US" sz="1200" dirty="0"/>
              <a:t> </a:t>
            </a:r>
          </a:p>
          <a:p>
            <a:r>
              <a:rPr lang="en-US" sz="1200" dirty="0"/>
              <a:t>Part 3</a:t>
            </a:r>
          </a:p>
          <a:p>
            <a:pPr lvl="0"/>
            <a:r>
              <a:rPr lang="en-US" sz="1200" dirty="0"/>
              <a:t> </a:t>
            </a:r>
          </a:p>
          <a:p>
            <a:r>
              <a:rPr lang="en-US" sz="1200" dirty="0"/>
              <a:t>Part 4</a:t>
            </a:r>
          </a:p>
          <a:p>
            <a:pPr lvl="0"/>
            <a:r>
              <a:rPr lang="en-US" sz="1200" dirty="0"/>
              <a:t> </a:t>
            </a:r>
          </a:p>
          <a:p>
            <a:r>
              <a:rPr lang="en-US" sz="1200" dirty="0"/>
              <a:t>Part 5</a:t>
            </a:r>
          </a:p>
          <a:p>
            <a:pPr lvl="0"/>
            <a:r>
              <a:rPr lang="en-US" sz="1200" dirty="0"/>
              <a:t>Note P2 cannot be </a:t>
            </a:r>
            <a:r>
              <a:rPr lang="en-US" sz="1200" i="1" dirty="0"/>
              <a:t>step, light, P2</a:t>
            </a:r>
            <a:r>
              <a:rPr lang="en-US" sz="1200" dirty="0"/>
              <a:t> (endless) </a:t>
            </a:r>
          </a:p>
          <a:p>
            <a:pPr lvl="0"/>
            <a:r>
              <a:rPr lang="en-US" sz="1200" dirty="0"/>
              <a:t>Note P1 if it had enough boxes could handle everything</a:t>
            </a:r>
          </a:p>
        </p:txBody>
      </p:sp>
    </p:spTree>
    <p:extLst>
      <p:ext uri="{BB962C8B-B14F-4D97-AF65-F5344CB8AC3E}">
        <p14:creationId xmlns:p14="http://schemas.microsoft.com/office/powerpoint/2010/main" val="1378758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Angry Birds</a:t>
            </a:r>
            <a:endParaRPr lang="en-US" dirty="0"/>
          </a:p>
        </p:txBody>
      </p:sp>
      <p:sp>
        <p:nvSpPr>
          <p:cNvPr id="3" name="Text Placeholder 2"/>
          <p:cNvSpPr>
            <a:spLocks noGrp="1"/>
          </p:cNvSpPr>
          <p:nvPr>
            <p:ph type="body" sz="quarter" idx="10"/>
          </p:nvPr>
        </p:nvSpPr>
        <p:spPr/>
        <p:txBody>
          <a:bodyPr/>
          <a:lstStyle/>
          <a:p>
            <a:r>
              <a:rPr lang="en-US" sz="1200" dirty="0"/>
              <a:t>Angry Birds Maze</a:t>
            </a:r>
          </a:p>
          <a:p>
            <a:r>
              <a:rPr lang="en-US" sz="1200" dirty="0"/>
              <a:t>Part 1</a:t>
            </a:r>
          </a:p>
          <a:p>
            <a:r>
              <a:rPr lang="en-US" sz="1200" dirty="0"/>
              <a:t>Part 2</a:t>
            </a:r>
          </a:p>
          <a:p>
            <a:r>
              <a:rPr lang="en-US" sz="1200" dirty="0"/>
              <a:t>Part 3</a:t>
            </a:r>
          </a:p>
          <a:p>
            <a:pPr lvl="0"/>
            <a:r>
              <a:rPr lang="en-US" sz="1200" dirty="0"/>
              <a:t>Still need situational awareness</a:t>
            </a:r>
          </a:p>
          <a:p>
            <a:r>
              <a:rPr lang="en-US" sz="1200" dirty="0"/>
              <a:t>Part 4</a:t>
            </a:r>
          </a:p>
          <a:p>
            <a:pPr lvl="0"/>
            <a:r>
              <a:rPr lang="en-US" sz="1200" dirty="0"/>
              <a:t>Sometimes you learn by purposely creating errors (blow up)</a:t>
            </a:r>
          </a:p>
          <a:p>
            <a:r>
              <a:rPr lang="en-US" sz="1200" dirty="0"/>
              <a:t>Part 5</a:t>
            </a:r>
          </a:p>
          <a:p>
            <a:pPr lvl="0"/>
            <a:r>
              <a:rPr lang="en-US" sz="1200" dirty="0"/>
              <a:t> More situational awareness.</a:t>
            </a:r>
          </a:p>
          <a:p>
            <a:pPr lvl="0"/>
            <a:r>
              <a:rPr lang="en-US" sz="1200" dirty="0"/>
              <a:t>You have to be able to visualize the program’s state</a:t>
            </a:r>
          </a:p>
          <a:p>
            <a:pPr lvl="0"/>
            <a:r>
              <a:rPr lang="en-US" sz="1200" dirty="0"/>
              <a:t>I like how the program penalizes you for adding extra commands (too many steps wouldn’t cause an issue in </a:t>
            </a:r>
            <a:r>
              <a:rPr lang="en-US" sz="1200" dirty="0" err="1"/>
              <a:t>LightBot</a:t>
            </a:r>
            <a:r>
              <a:rPr lang="en-US" sz="1200" dirty="0"/>
              <a:t>)</a:t>
            </a:r>
          </a:p>
          <a:p>
            <a:r>
              <a:rPr lang="en-US" sz="1200" dirty="0"/>
              <a:t>Part 6</a:t>
            </a:r>
          </a:p>
          <a:p>
            <a:pPr lvl="0"/>
            <a:r>
              <a:rPr lang="en-US" sz="1200" dirty="0"/>
              <a:t> This simulates program loops much more accurately</a:t>
            </a:r>
          </a:p>
          <a:p>
            <a:r>
              <a:rPr lang="en-US" sz="1200" dirty="0"/>
              <a:t>Part 7</a:t>
            </a:r>
          </a:p>
          <a:p>
            <a:r>
              <a:rPr lang="en-US" sz="1200" dirty="0"/>
              <a:t>Part 8</a:t>
            </a:r>
          </a:p>
          <a:p>
            <a:pPr lvl="0"/>
            <a:r>
              <a:rPr lang="en-US" sz="1200" dirty="0"/>
              <a:t>Using the fewest number of blocks is not always the best solution</a:t>
            </a:r>
          </a:p>
          <a:p>
            <a:pPr lvl="0"/>
            <a:r>
              <a:rPr lang="en-US" sz="1200" dirty="0"/>
              <a:t>In this class if you can come up with logic that works, code it!  If I know a better, </a:t>
            </a:r>
            <a:r>
              <a:rPr lang="en-US" sz="1200" i="1" dirty="0"/>
              <a:t>more elegant</a:t>
            </a:r>
            <a:r>
              <a:rPr lang="en-US" sz="1200" dirty="0"/>
              <a:t> solution, I’ll guide to you to.</a:t>
            </a:r>
          </a:p>
          <a:p>
            <a:pPr lvl="0"/>
            <a:r>
              <a:rPr lang="en-US" sz="1200" dirty="0"/>
              <a:t>Experience will help you use more elegant solutions, but even experienced programmers often implement the first solution that works (who has time to think of all other possibilities).</a:t>
            </a:r>
          </a:p>
          <a:p>
            <a:pPr lvl="0"/>
            <a:r>
              <a:rPr lang="en-US" sz="1200" dirty="0"/>
              <a:t>In Show Code, note how indentation shows ownership</a:t>
            </a:r>
          </a:p>
          <a:p>
            <a:pPr lvl="0"/>
            <a:r>
              <a:rPr lang="en-US" sz="1200" dirty="0"/>
              <a:t>In Show Code, this is an example of a combination of sequential and repetition blocks combined in different </a:t>
            </a:r>
            <a:r>
              <a:rPr lang="en-US" sz="1200" dirty="0" smtClean="0"/>
              <a:t>ways</a:t>
            </a:r>
            <a:endParaRPr lang="en-US" sz="1200" dirty="0"/>
          </a:p>
        </p:txBody>
      </p:sp>
    </p:spTree>
    <p:extLst>
      <p:ext uri="{BB962C8B-B14F-4D97-AF65-F5344CB8AC3E}">
        <p14:creationId xmlns:p14="http://schemas.microsoft.com/office/powerpoint/2010/main" val="1296318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Angry Birds</a:t>
            </a:r>
            <a:endParaRPr lang="en-US" dirty="0"/>
          </a:p>
        </p:txBody>
      </p:sp>
      <p:sp>
        <p:nvSpPr>
          <p:cNvPr id="3" name="Text Placeholder 2"/>
          <p:cNvSpPr>
            <a:spLocks noGrp="1"/>
          </p:cNvSpPr>
          <p:nvPr>
            <p:ph type="body" sz="quarter" idx="10"/>
          </p:nvPr>
        </p:nvSpPr>
        <p:spPr/>
        <p:txBody>
          <a:bodyPr/>
          <a:lstStyle/>
          <a:p>
            <a:r>
              <a:rPr lang="en-US" sz="1200" dirty="0"/>
              <a:t>Part 9</a:t>
            </a:r>
          </a:p>
          <a:p>
            <a:pPr lvl="0"/>
            <a:r>
              <a:rPr lang="en-US" sz="1200" dirty="0"/>
              <a:t>Good logic exercise, but not real world</a:t>
            </a:r>
          </a:p>
          <a:p>
            <a:pPr lvl="0"/>
            <a:r>
              <a:rPr lang="en-US" sz="1200" dirty="0"/>
              <a:t>Note the last repetition of the loop has an extra step (right) but program automatically senses the end (not real world)</a:t>
            </a:r>
          </a:p>
          <a:p>
            <a:pPr lvl="0"/>
            <a:r>
              <a:rPr lang="en-US" sz="1200" dirty="0"/>
              <a:t>Show code: again note indentation</a:t>
            </a:r>
          </a:p>
          <a:p>
            <a:r>
              <a:rPr lang="en-US" sz="1200" dirty="0"/>
              <a:t>Part 10</a:t>
            </a:r>
          </a:p>
          <a:p>
            <a:pPr lvl="0"/>
            <a:r>
              <a:rPr lang="en-US" sz="1200" dirty="0"/>
              <a:t> In real programming, the end of the loop is defined using a </a:t>
            </a:r>
            <a:r>
              <a:rPr lang="en-US" sz="1200" i="1" dirty="0"/>
              <a:t>relational condition</a:t>
            </a:r>
            <a:r>
              <a:rPr lang="en-US" sz="1200" dirty="0"/>
              <a:t> (location of bird = location of pig)  (see Show Code)</a:t>
            </a:r>
          </a:p>
          <a:p>
            <a:pPr lvl="0"/>
            <a:r>
              <a:rPr lang="en-US" sz="1200" dirty="0"/>
              <a:t>Note every solution does not require every command in the command set</a:t>
            </a:r>
          </a:p>
          <a:p>
            <a:r>
              <a:rPr lang="en-US" sz="1200" dirty="0"/>
              <a:t>Part 11</a:t>
            </a:r>
          </a:p>
          <a:p>
            <a:pPr lvl="0"/>
            <a:r>
              <a:rPr lang="en-US" sz="1200" dirty="0"/>
              <a:t> Every time the body of the loop completes, the program automatically goes to the top, checks the condition and repeats if the condition is false. If the condition is true, the statement after body of the loop is executed.</a:t>
            </a:r>
          </a:p>
          <a:p>
            <a:r>
              <a:rPr lang="en-US" sz="1200" dirty="0"/>
              <a:t>Part 12</a:t>
            </a:r>
          </a:p>
          <a:p>
            <a:pPr lvl="0"/>
            <a:r>
              <a:rPr lang="en-US" sz="1200" dirty="0"/>
              <a:t>Why only 5 blocks?  Because that’s the most elegant solution.</a:t>
            </a:r>
          </a:p>
          <a:p>
            <a:pPr lvl="0"/>
            <a:r>
              <a:rPr lang="en-US" sz="1200" dirty="0"/>
              <a:t>Show code:  Note the loop continues while </a:t>
            </a:r>
            <a:r>
              <a:rPr lang="en-US" sz="1200" dirty="0" err="1"/>
              <a:t>notFinished</a:t>
            </a:r>
            <a:r>
              <a:rPr lang="en-US" sz="1200" dirty="0"/>
              <a:t> (sound).  Same as birds, but defined differently underneath</a:t>
            </a:r>
          </a:p>
        </p:txBody>
      </p:sp>
    </p:spTree>
    <p:extLst>
      <p:ext uri="{BB962C8B-B14F-4D97-AF65-F5344CB8AC3E}">
        <p14:creationId xmlns:p14="http://schemas.microsoft.com/office/powerpoint/2010/main" val="226366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Angry Birds</a:t>
            </a:r>
            <a:endParaRPr lang="en-US" dirty="0"/>
          </a:p>
        </p:txBody>
      </p:sp>
      <p:sp>
        <p:nvSpPr>
          <p:cNvPr id="3" name="Text Placeholder 2"/>
          <p:cNvSpPr>
            <a:spLocks noGrp="1"/>
          </p:cNvSpPr>
          <p:nvPr>
            <p:ph type="body" sz="quarter" idx="10"/>
          </p:nvPr>
        </p:nvSpPr>
        <p:spPr/>
        <p:txBody>
          <a:bodyPr/>
          <a:lstStyle/>
          <a:p>
            <a:r>
              <a:rPr lang="en-US" sz="1200" dirty="0"/>
              <a:t>Part 13</a:t>
            </a:r>
          </a:p>
          <a:p>
            <a:r>
              <a:rPr lang="en-US" sz="1200" dirty="0"/>
              <a:t>Part 14</a:t>
            </a:r>
          </a:p>
          <a:p>
            <a:pPr lvl="0"/>
            <a:r>
              <a:rPr lang="en-US" sz="1200" dirty="0"/>
              <a:t>Finally, the decision construct</a:t>
            </a:r>
          </a:p>
          <a:p>
            <a:pPr lvl="0"/>
            <a:r>
              <a:rPr lang="en-US" sz="1200" dirty="0"/>
              <a:t>Show code: note indentation</a:t>
            </a:r>
          </a:p>
          <a:p>
            <a:r>
              <a:rPr lang="en-US" sz="1200" dirty="0"/>
              <a:t>Part 15</a:t>
            </a:r>
          </a:p>
          <a:p>
            <a:r>
              <a:rPr lang="en-US" sz="1200" dirty="0"/>
              <a:t>Part 16</a:t>
            </a:r>
          </a:p>
          <a:p>
            <a:pPr lvl="0"/>
            <a:r>
              <a:rPr lang="en-US" sz="1200" dirty="0"/>
              <a:t> Note the zombie’s </a:t>
            </a:r>
            <a:r>
              <a:rPr lang="en-US" sz="1200" i="1" dirty="0"/>
              <a:t>radar</a:t>
            </a:r>
            <a:endParaRPr lang="en-US" sz="1200" dirty="0"/>
          </a:p>
          <a:p>
            <a:r>
              <a:rPr lang="en-US" sz="1200" dirty="0"/>
              <a:t>Part 17</a:t>
            </a:r>
          </a:p>
          <a:p>
            <a:pPr lvl="0"/>
            <a:r>
              <a:rPr lang="en-US" sz="1200" dirty="0"/>
              <a:t> Not much different, but like the video said, practice helps you recognize when to use </a:t>
            </a:r>
            <a:r>
              <a:rPr lang="en-US" sz="1200" i="1" dirty="0"/>
              <a:t>elegant</a:t>
            </a:r>
            <a:r>
              <a:rPr lang="en-US" sz="1200" dirty="0"/>
              <a:t> patterns.</a:t>
            </a:r>
          </a:p>
          <a:p>
            <a:r>
              <a:rPr lang="en-US" sz="1200" dirty="0"/>
              <a:t>Part 18</a:t>
            </a:r>
          </a:p>
          <a:p>
            <a:pPr lvl="0"/>
            <a:r>
              <a:rPr lang="en-US" sz="1200" dirty="0"/>
              <a:t>These types of decisions are very common (IF-Then-Else)</a:t>
            </a:r>
          </a:p>
          <a:p>
            <a:pPr lvl="0"/>
            <a:r>
              <a:rPr lang="en-US" sz="1200" dirty="0"/>
              <a:t>Show code indentation</a:t>
            </a:r>
          </a:p>
          <a:p>
            <a:pPr lvl="0"/>
            <a:r>
              <a:rPr lang="en-US" sz="1200" dirty="0"/>
              <a:t>Many loops like these (while </a:t>
            </a:r>
            <a:r>
              <a:rPr lang="en-US" sz="1200" dirty="0" err="1"/>
              <a:t>notFinished</a:t>
            </a:r>
            <a:r>
              <a:rPr lang="en-US" sz="1200" dirty="0"/>
              <a:t>) have been replaced by user control. Program keeps running until the user closes it.</a:t>
            </a:r>
          </a:p>
          <a:p>
            <a:pPr lvl="0"/>
            <a:r>
              <a:rPr lang="en-US" sz="1200" dirty="0"/>
              <a:t>Think about what must be </a:t>
            </a:r>
            <a:r>
              <a:rPr lang="en-US" sz="1200" i="1" dirty="0"/>
              <a:t>inside</a:t>
            </a:r>
            <a:r>
              <a:rPr lang="en-US" sz="1200" dirty="0"/>
              <a:t> </a:t>
            </a:r>
            <a:r>
              <a:rPr lang="en-US" sz="1200" dirty="0" err="1"/>
              <a:t>moveForward</a:t>
            </a:r>
            <a:r>
              <a:rPr lang="en-US" sz="1200" dirty="0"/>
              <a:t> </a:t>
            </a:r>
            <a:r>
              <a:rPr lang="en-US" sz="1200" i="1" dirty="0"/>
              <a:t>(animation</a:t>
            </a:r>
            <a:r>
              <a:rPr lang="en-US" sz="1200" dirty="0"/>
              <a:t>), </a:t>
            </a:r>
            <a:r>
              <a:rPr lang="en-US" sz="1200" dirty="0" err="1"/>
              <a:t>turnLeft</a:t>
            </a:r>
            <a:r>
              <a:rPr lang="en-US" sz="1200" dirty="0"/>
              <a:t>, </a:t>
            </a:r>
            <a:r>
              <a:rPr lang="en-US" sz="1200" dirty="0" err="1"/>
              <a:t>notFinished</a:t>
            </a:r>
            <a:r>
              <a:rPr lang="en-US" sz="1200" dirty="0"/>
              <a:t>  (sound)</a:t>
            </a:r>
            <a:br>
              <a:rPr lang="en-US" sz="1200" dirty="0"/>
            </a:br>
            <a:r>
              <a:rPr lang="en-US" sz="1200" dirty="0"/>
              <a:t>Note their </a:t>
            </a:r>
            <a:r>
              <a:rPr lang="en-US" sz="1200" dirty="0" err="1"/>
              <a:t>resuability</a:t>
            </a:r>
            <a:endParaRPr lang="en-US" sz="1200" dirty="0"/>
          </a:p>
          <a:p>
            <a:r>
              <a:rPr lang="en-US" sz="1200" dirty="0"/>
              <a:t>Part 19</a:t>
            </a:r>
          </a:p>
          <a:p>
            <a:pPr lvl="0"/>
            <a:r>
              <a:rPr lang="en-US" sz="1200" dirty="0"/>
              <a:t> </a:t>
            </a:r>
            <a:r>
              <a:rPr lang="en-US" sz="1200" dirty="0" smtClean="0"/>
              <a:t>Part </a:t>
            </a:r>
            <a:r>
              <a:rPr lang="en-US" sz="1200" dirty="0"/>
              <a:t>20</a:t>
            </a:r>
          </a:p>
          <a:p>
            <a:pPr lvl="0"/>
            <a:r>
              <a:rPr lang="en-US" sz="1200" dirty="0"/>
              <a:t>This is called a nested IF.  </a:t>
            </a:r>
          </a:p>
          <a:p>
            <a:pPr lvl="0"/>
            <a:r>
              <a:rPr lang="en-US" sz="1200" dirty="0"/>
              <a:t>Show Code</a:t>
            </a:r>
          </a:p>
          <a:p>
            <a:pPr lvl="0"/>
            <a:r>
              <a:rPr lang="en-US" sz="1200" dirty="0"/>
              <a:t> I would be nice if real programming could show you the block layout you need</a:t>
            </a:r>
          </a:p>
        </p:txBody>
      </p:sp>
    </p:spTree>
    <p:extLst>
      <p:ext uri="{BB962C8B-B14F-4D97-AF65-F5344CB8AC3E}">
        <p14:creationId xmlns:p14="http://schemas.microsoft.com/office/powerpoint/2010/main" val="376956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 profile on the mac</a:t>
            </a:r>
            <a:endParaRPr lang="en-US" dirty="0"/>
          </a:p>
        </p:txBody>
      </p:sp>
      <p:sp>
        <p:nvSpPr>
          <p:cNvPr id="3" name="Text Placeholder 2"/>
          <p:cNvSpPr>
            <a:spLocks noGrp="1"/>
          </p:cNvSpPr>
          <p:nvPr>
            <p:ph type="body" sz="quarter" idx="10"/>
          </p:nvPr>
        </p:nvSpPr>
        <p:spPr/>
        <p:txBody>
          <a:bodyPr/>
          <a:lstStyle/>
          <a:p>
            <a:r>
              <a:rPr lang="en-US" dirty="0" smtClean="0"/>
              <a:t>Instructor and assistant will log you in as an administrator</a:t>
            </a:r>
          </a:p>
          <a:p>
            <a:r>
              <a:rPr lang="en-US" dirty="0" smtClean="0"/>
              <a:t>Then create your own profile</a:t>
            </a:r>
            <a:endParaRPr lang="en-US" dirty="0"/>
          </a:p>
          <a:p>
            <a:pPr lvl="1"/>
            <a:r>
              <a:rPr lang="en-US" dirty="0" smtClean="0"/>
              <a:t>Use a password you can remember easily</a:t>
            </a:r>
          </a:p>
          <a:p>
            <a:r>
              <a:rPr lang="en-US" dirty="0" smtClean="0"/>
              <a:t>Set up the mouse in the ‘traditional’ manner if you wish</a:t>
            </a:r>
          </a:p>
          <a:p>
            <a:endParaRPr lang="en-US" dirty="0" smtClean="0"/>
          </a:p>
        </p:txBody>
      </p:sp>
    </p:spTree>
    <p:extLst>
      <p:ext uri="{BB962C8B-B14F-4D97-AF65-F5344CB8AC3E}">
        <p14:creationId xmlns:p14="http://schemas.microsoft.com/office/powerpoint/2010/main" val="238987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Virtual Machine</a:t>
            </a:r>
            <a:endParaRPr lang="en-US" dirty="0"/>
          </a:p>
        </p:txBody>
      </p:sp>
      <p:sp>
        <p:nvSpPr>
          <p:cNvPr id="3" name="Text Placeholder 2"/>
          <p:cNvSpPr>
            <a:spLocks noGrp="1"/>
          </p:cNvSpPr>
          <p:nvPr>
            <p:ph type="body" sz="quarter" idx="10"/>
          </p:nvPr>
        </p:nvSpPr>
        <p:spPr/>
        <p:txBody>
          <a:bodyPr/>
          <a:lstStyle/>
          <a:p>
            <a:r>
              <a:rPr lang="en-US" dirty="0" smtClean="0"/>
              <a:t>Transfer virtual machine from the admin account to your account.  This will take a while to complete</a:t>
            </a:r>
          </a:p>
          <a:p>
            <a:pPr lvl="1"/>
            <a:r>
              <a:rPr lang="en-US" dirty="0" smtClean="0"/>
              <a:t>Save it on your desktop</a:t>
            </a:r>
          </a:p>
          <a:p>
            <a:pPr lvl="1"/>
            <a:r>
              <a:rPr lang="en-US" dirty="0" smtClean="0"/>
              <a:t>May wish to save it to a flash drive</a:t>
            </a:r>
          </a:p>
          <a:p>
            <a:pPr lvl="1"/>
            <a:r>
              <a:rPr lang="en-US" dirty="0" smtClean="0"/>
              <a:t>Always shut down VM at end </a:t>
            </a:r>
            <a:r>
              <a:rPr lang="en-US" smtClean="0"/>
              <a:t>of class</a:t>
            </a:r>
            <a:endParaRPr lang="en-US" dirty="0"/>
          </a:p>
        </p:txBody>
      </p:sp>
    </p:spTree>
    <p:extLst>
      <p:ext uri="{BB962C8B-B14F-4D97-AF65-F5344CB8AC3E}">
        <p14:creationId xmlns:p14="http://schemas.microsoft.com/office/powerpoint/2010/main" val="1296632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Programming philosophy</a:t>
            </a:r>
            <a:endParaRPr lang="en-US" sz="3600" dirty="0"/>
          </a:p>
        </p:txBody>
      </p:sp>
      <p:sp>
        <p:nvSpPr>
          <p:cNvPr id="3" name="Text Placeholder 2"/>
          <p:cNvSpPr>
            <a:spLocks noGrp="1"/>
          </p:cNvSpPr>
          <p:nvPr>
            <p:ph type="body" sz="quarter" idx="10"/>
          </p:nvPr>
        </p:nvSpPr>
        <p:spPr/>
        <p:txBody>
          <a:bodyPr/>
          <a:lstStyle/>
          <a:p>
            <a:r>
              <a:rPr lang="en-US" sz="2400" dirty="0" smtClean="0"/>
              <a:t>Programming can be taught</a:t>
            </a:r>
          </a:p>
          <a:p>
            <a:r>
              <a:rPr lang="en-US" sz="2400" dirty="0" smtClean="0"/>
              <a:t>Logic is more difficult</a:t>
            </a:r>
          </a:p>
          <a:p>
            <a:pPr lvl="1"/>
            <a:r>
              <a:rPr lang="en-US" sz="2000" dirty="0" smtClean="0"/>
              <a:t>experience is important</a:t>
            </a:r>
          </a:p>
          <a:p>
            <a:r>
              <a:rPr lang="en-US" sz="2400" dirty="0" smtClean="0"/>
              <a:t>Characteristics of a good programmer</a:t>
            </a:r>
          </a:p>
          <a:p>
            <a:pPr lvl="1"/>
            <a:r>
              <a:rPr lang="en-US" sz="2000" dirty="0" smtClean="0"/>
              <a:t>Love solving </a:t>
            </a:r>
            <a:r>
              <a:rPr lang="en-US" sz="2000" dirty="0" smtClean="0"/>
              <a:t>puzzles</a:t>
            </a:r>
            <a:endParaRPr lang="en-US" sz="2000" dirty="0" smtClean="0"/>
          </a:p>
          <a:p>
            <a:pPr lvl="1"/>
            <a:r>
              <a:rPr lang="en-US" sz="2000" dirty="0" smtClean="0"/>
              <a:t>They are patient – dealing with people who are non-programmers</a:t>
            </a:r>
          </a:p>
          <a:p>
            <a:pPr lvl="1"/>
            <a:r>
              <a:rPr lang="en-US" sz="2000" dirty="0" smtClean="0"/>
              <a:t>They over-analyze – reduce problems to smallest components</a:t>
            </a:r>
          </a:p>
          <a:p>
            <a:pPr lvl="1"/>
            <a:r>
              <a:rPr lang="en-US" sz="2000" dirty="0" smtClean="0"/>
              <a:t>They are intellectually curious </a:t>
            </a:r>
          </a:p>
          <a:p>
            <a:pPr lvl="1"/>
            <a:r>
              <a:rPr lang="en-US" sz="2000" dirty="0" smtClean="0"/>
              <a:t>They’re lazy…in a good way – make sure you don’t do things twice</a:t>
            </a:r>
          </a:p>
          <a:p>
            <a:pPr lvl="1"/>
            <a:r>
              <a:rPr lang="en-US" sz="2000" dirty="0" smtClean="0"/>
              <a:t>They’re often pessimistic – anticipate all possible contingencies</a:t>
            </a:r>
          </a:p>
          <a:p>
            <a:pPr lvl="1"/>
            <a:r>
              <a:rPr lang="en-US" sz="2000" dirty="0" smtClean="0"/>
              <a:t>They’re always learning new things – the field changes constantly</a:t>
            </a:r>
          </a:p>
          <a:p>
            <a:endParaRPr lang="en-US" dirty="0"/>
          </a:p>
        </p:txBody>
      </p:sp>
    </p:spTree>
    <p:extLst>
      <p:ext uri="{BB962C8B-B14F-4D97-AF65-F5344CB8AC3E}">
        <p14:creationId xmlns:p14="http://schemas.microsoft.com/office/powerpoint/2010/main" val="2646661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 solving steps</a:t>
            </a:r>
            <a:endParaRPr lang="en-US" sz="3600" dirty="0"/>
          </a:p>
        </p:txBody>
      </p:sp>
      <p:sp>
        <p:nvSpPr>
          <p:cNvPr id="3" name="Text Placeholder 2"/>
          <p:cNvSpPr>
            <a:spLocks noGrp="1"/>
          </p:cNvSpPr>
          <p:nvPr>
            <p:ph type="body" sz="quarter" idx="10"/>
          </p:nvPr>
        </p:nvSpPr>
        <p:spPr/>
        <p:txBody>
          <a:bodyPr/>
          <a:lstStyle/>
          <a:p>
            <a:r>
              <a:rPr lang="en-US" dirty="0" smtClean="0"/>
              <a:t>Identify alternate ways to solve the problem &amp; select the best way</a:t>
            </a:r>
          </a:p>
          <a:p>
            <a:pPr lvl="1"/>
            <a:r>
              <a:rPr lang="en-US" dirty="0" smtClean="0"/>
              <a:t>You are given a project </a:t>
            </a:r>
            <a:r>
              <a:rPr lang="en-US" dirty="0" smtClean="0"/>
              <a:t>proposal or a user’s idea</a:t>
            </a:r>
            <a:endParaRPr lang="en-US" dirty="0" smtClean="0"/>
          </a:p>
          <a:p>
            <a:pPr lvl="1"/>
            <a:r>
              <a:rPr lang="en-US" dirty="0" smtClean="0"/>
              <a:t>Develop a user </a:t>
            </a:r>
            <a:r>
              <a:rPr lang="en-US" dirty="0" smtClean="0"/>
              <a:t>story</a:t>
            </a:r>
          </a:p>
          <a:p>
            <a:pPr lvl="2"/>
            <a:r>
              <a:rPr lang="en-US" dirty="0" smtClean="0"/>
              <a:t> from Amazon.com</a:t>
            </a:r>
          </a:p>
          <a:p>
            <a:pPr lvl="3"/>
            <a:r>
              <a:rPr lang="en-US" dirty="0" smtClean="0"/>
              <a:t>“As an Amazon prime customer I want to be able to order without having to re-enter my delivery information so that my order can be completed quickly.”</a:t>
            </a:r>
          </a:p>
          <a:p>
            <a:r>
              <a:rPr lang="en-US" dirty="0" smtClean="0"/>
              <a:t>Determine: what does the user want? Listen.</a:t>
            </a:r>
          </a:p>
          <a:p>
            <a:pPr lvl="2"/>
            <a:endParaRPr lang="en-US" dirty="0" smtClean="0"/>
          </a:p>
          <a:p>
            <a:pPr lvl="1"/>
            <a:endParaRPr lang="en-US" dirty="0"/>
          </a:p>
        </p:txBody>
      </p:sp>
    </p:spTree>
    <p:extLst>
      <p:ext uri="{BB962C8B-B14F-4D97-AF65-F5344CB8AC3E}">
        <p14:creationId xmlns:p14="http://schemas.microsoft.com/office/powerpoint/2010/main" val="28837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 solving steps</a:t>
            </a:r>
            <a:endParaRPr lang="en-US" sz="3600" dirty="0"/>
          </a:p>
        </p:txBody>
      </p:sp>
      <p:sp>
        <p:nvSpPr>
          <p:cNvPr id="3" name="Text Placeholder 2"/>
          <p:cNvSpPr>
            <a:spLocks noGrp="1"/>
          </p:cNvSpPr>
          <p:nvPr>
            <p:ph type="body" sz="quarter" idx="10"/>
          </p:nvPr>
        </p:nvSpPr>
        <p:spPr/>
        <p:txBody>
          <a:bodyPr/>
          <a:lstStyle/>
          <a:p>
            <a:r>
              <a:rPr lang="en-US" dirty="0" smtClean="0"/>
              <a:t>Identify and understand the problem</a:t>
            </a:r>
          </a:p>
          <a:p>
            <a:pPr lvl="1"/>
            <a:r>
              <a:rPr lang="en-US" dirty="0" smtClean="0"/>
              <a:t>Is a computer solution the best answer?</a:t>
            </a:r>
          </a:p>
          <a:p>
            <a:r>
              <a:rPr lang="en-US" dirty="0" smtClean="0"/>
              <a:t>Choose the best solution</a:t>
            </a:r>
          </a:p>
          <a:p>
            <a:pPr lvl="1"/>
            <a:r>
              <a:rPr lang="en-US" sz="2000" dirty="0" smtClean="0"/>
              <a:t>List the instructions that allow you to solve the problem</a:t>
            </a:r>
          </a:p>
          <a:p>
            <a:pPr lvl="2"/>
            <a:r>
              <a:rPr lang="en-US" sz="1800" dirty="0" smtClean="0"/>
              <a:t>The computer will only do what you tell it to do.</a:t>
            </a:r>
          </a:p>
          <a:p>
            <a:pPr lvl="2"/>
            <a:r>
              <a:rPr lang="en-US" sz="1800" dirty="0" smtClean="0"/>
              <a:t>Use the programming language to develop a set of instructions that are: clear, concise, and consistent.  MAINTAINABLE</a:t>
            </a:r>
          </a:p>
          <a:p>
            <a:r>
              <a:rPr lang="en-US" sz="2400" dirty="0" smtClean="0"/>
              <a:t>Evaluate and test the solution.</a:t>
            </a:r>
          </a:p>
          <a:p>
            <a:pPr lvl="2"/>
            <a:r>
              <a:rPr lang="en-US" sz="1800" dirty="0" smtClean="0"/>
              <a:t>What is complete testing? </a:t>
            </a:r>
          </a:p>
          <a:p>
            <a:pPr lvl="2"/>
            <a:r>
              <a:rPr lang="en-US" sz="1800" dirty="0" smtClean="0"/>
              <a:t>Example of </a:t>
            </a:r>
            <a:r>
              <a:rPr lang="en-US" sz="1800" dirty="0"/>
              <a:t>poor testing. </a:t>
            </a:r>
            <a:r>
              <a:rPr lang="en-US" sz="1800" dirty="0">
                <a:hlinkClick r:id="rId2"/>
              </a:rPr>
              <a:t>http://www.devtopics.com/20-famous-software-disasters</a:t>
            </a:r>
            <a:r>
              <a:rPr lang="en-US" sz="1800" dirty="0" smtClean="0">
                <a:hlinkClick r:id="rId2"/>
              </a:rPr>
              <a:t>/</a:t>
            </a:r>
            <a:r>
              <a:rPr lang="en-US" sz="2000" dirty="0" smtClean="0"/>
              <a:t> </a:t>
            </a:r>
          </a:p>
          <a:p>
            <a:pPr lvl="1"/>
            <a:endParaRPr lang="en-US" dirty="0" smtClean="0"/>
          </a:p>
          <a:p>
            <a:pPr lvl="1"/>
            <a:endParaRPr lang="en-US" dirty="0"/>
          </a:p>
        </p:txBody>
      </p:sp>
    </p:spTree>
    <p:extLst>
      <p:ext uri="{BB962C8B-B14F-4D97-AF65-F5344CB8AC3E}">
        <p14:creationId xmlns:p14="http://schemas.microsoft.com/office/powerpoint/2010/main" val="646316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Problem solving steps</a:t>
            </a:r>
            <a:endParaRPr lang="en-US" sz="3600" dirty="0"/>
          </a:p>
        </p:txBody>
      </p:sp>
      <p:sp>
        <p:nvSpPr>
          <p:cNvPr id="3" name="Text Placeholder 2"/>
          <p:cNvSpPr>
            <a:spLocks noGrp="1"/>
          </p:cNvSpPr>
          <p:nvPr>
            <p:ph type="body" sz="quarter" idx="10"/>
          </p:nvPr>
        </p:nvSpPr>
        <p:spPr/>
        <p:txBody>
          <a:bodyPr/>
          <a:lstStyle/>
          <a:p>
            <a:pPr lvl="1"/>
            <a:r>
              <a:rPr lang="en-US" dirty="0" smtClean="0"/>
              <a:t>Define the end goal</a:t>
            </a:r>
          </a:p>
          <a:p>
            <a:pPr lvl="1"/>
            <a:r>
              <a:rPr lang="en-US" dirty="0" smtClean="0"/>
              <a:t>Provide instructions for  your program</a:t>
            </a:r>
          </a:p>
          <a:p>
            <a:pPr lvl="2"/>
            <a:r>
              <a:rPr lang="en-US" dirty="0" smtClean="0"/>
              <a:t>Include all contingencies</a:t>
            </a:r>
          </a:p>
          <a:p>
            <a:pPr lvl="1"/>
            <a:r>
              <a:rPr lang="en-US" dirty="0" smtClean="0"/>
              <a:t>Break programs into small parts</a:t>
            </a:r>
          </a:p>
          <a:p>
            <a:pPr lvl="1"/>
            <a:r>
              <a:rPr lang="en-US" dirty="0" smtClean="0"/>
              <a:t>Consider: what are the automatic processes</a:t>
            </a:r>
          </a:p>
          <a:p>
            <a:pPr lvl="2"/>
            <a:r>
              <a:rPr lang="en-US" dirty="0" smtClean="0"/>
              <a:t>Things you did not explicitly tell them to do.</a:t>
            </a:r>
          </a:p>
          <a:p>
            <a:pPr lvl="2"/>
            <a:r>
              <a:rPr lang="en-US" dirty="0" smtClean="0"/>
              <a:t>Understand these automatic processes</a:t>
            </a:r>
          </a:p>
          <a:p>
            <a:pPr lvl="3"/>
            <a:r>
              <a:rPr lang="en-US" dirty="0" smtClean="0"/>
              <a:t>Garbage disposal</a:t>
            </a:r>
          </a:p>
          <a:p>
            <a:pPr lvl="3"/>
            <a:r>
              <a:rPr lang="en-US" dirty="0" smtClean="0"/>
              <a:t>Allocating memory for just one more item</a:t>
            </a:r>
          </a:p>
          <a:p>
            <a:pPr lvl="1"/>
            <a:endParaRPr lang="en-US" dirty="0"/>
          </a:p>
        </p:txBody>
      </p:sp>
    </p:spTree>
    <p:extLst>
      <p:ext uri="{BB962C8B-B14F-4D97-AF65-F5344CB8AC3E}">
        <p14:creationId xmlns:p14="http://schemas.microsoft.com/office/powerpoint/2010/main" val="197196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Basis of programming</a:t>
            </a:r>
            <a:endParaRPr lang="en-US" sz="3600" dirty="0"/>
          </a:p>
        </p:txBody>
      </p:sp>
      <p:sp>
        <p:nvSpPr>
          <p:cNvPr id="3" name="Text Placeholder 2"/>
          <p:cNvSpPr>
            <a:spLocks noGrp="1"/>
          </p:cNvSpPr>
          <p:nvPr>
            <p:ph type="body" sz="quarter" idx="10"/>
          </p:nvPr>
        </p:nvSpPr>
        <p:spPr/>
        <p:txBody>
          <a:bodyPr/>
          <a:lstStyle/>
          <a:p>
            <a:pPr lvl="1"/>
            <a:r>
              <a:rPr lang="en-US" dirty="0" smtClean="0"/>
              <a:t>Define the end goal for the program</a:t>
            </a:r>
          </a:p>
          <a:p>
            <a:pPr lvl="1"/>
            <a:r>
              <a:rPr lang="en-US" dirty="0" smtClean="0"/>
              <a:t>Provide instructions so the program can handle all circumstances it encounters</a:t>
            </a:r>
          </a:p>
          <a:p>
            <a:pPr lvl="1"/>
            <a:r>
              <a:rPr lang="en-US" dirty="0" smtClean="0"/>
              <a:t>Break the program into small parts</a:t>
            </a:r>
          </a:p>
          <a:p>
            <a:pPr lvl="1"/>
            <a:endParaRPr lang="en-US" dirty="0" smtClean="0"/>
          </a:p>
          <a:p>
            <a:pPr lvl="1"/>
            <a:r>
              <a:rPr lang="en-US" dirty="0" smtClean="0">
                <a:solidFill>
                  <a:srgbClr val="FF0000"/>
                </a:solidFill>
              </a:rPr>
              <a:t>Textbook: read page 24-27</a:t>
            </a:r>
          </a:p>
          <a:p>
            <a:pPr lvl="1"/>
            <a:endParaRPr lang="en-US" dirty="0"/>
          </a:p>
        </p:txBody>
      </p:sp>
    </p:spTree>
    <p:extLst>
      <p:ext uri="{BB962C8B-B14F-4D97-AF65-F5344CB8AC3E}">
        <p14:creationId xmlns:p14="http://schemas.microsoft.com/office/powerpoint/2010/main" val="42211880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elcome to MSTC&amp;quot;&quot;/&gt;&lt;property id=&quot;20307&quot; value=&quot;313&quot;/&gt;&lt;/object&gt;&lt;object type=&quot;3&quot; unique_id=&quot;10109&quot;&gt;&lt;property id=&quot;20148&quot; value=&quot;5&quot;/&gt;&lt;property id=&quot;20300&quot; value=&quot;Slide 2 - &amp;quot;Overview&amp;quot;&quot;/&gt;&lt;property id=&quot;20307&quot; value=&quot;314&quot;/&gt;&lt;/object&gt;&lt;object type=&quot;3&quot; unique_id=&quot;10110&quot;&gt;&lt;property id=&quot;20148&quot; value=&quot;5&quot;/&gt;&lt;property id=&quot;20300&quot; value=&quot;Slide 3 - &amp;quot;Program Success orientation&amp;#x0D;&amp;#x0A;(PSO)&amp;quot;&quot;/&gt;&lt;property id=&quot;20307&quot; value=&quot;315&quot;/&gt;&lt;/object&gt;&lt;object type=&quot;3&quot; unique_id=&quot;10111&quot;&gt;&lt;property id=&quot;20148&quot; value=&quot;5&quot;/&gt;&lt;property id=&quot;20300&quot; value=&quot;Slide 5 - &amp;quot;MSTC Network Login&amp;quot;&quot;/&gt;&lt;property id=&quot;20307&quot; value=&quot;316&quot;/&gt;&lt;/object&gt;&lt;object type=&quot;3&quot; unique_id=&quot;10113&quot;&gt;&lt;property id=&quot;20148&quot; value=&quot;5&quot;/&gt;&lt;property id=&quot;20300&quot; value=&quot;Slide 6 - &amp;quot;User Profiles&amp;quot;&quot;/&gt;&lt;property id=&quot;20307&quot; value=&quot;318&quot;/&gt;&lt;/object&gt;&lt;object type=&quot;3&quot; unique_id=&quot;10114&quot;&gt;&lt;property id=&quot;20148&quot; value=&quot;5&quot;/&gt;&lt;property id=&quot;20300&quot; value=&quot;Slide 7 - &amp;quot;MyMSTC&amp;quot;&quot;/&gt;&lt;property id=&quot;20307&quot; value=&quot;319&quot;/&gt;&lt;/object&gt;&lt;object type=&quot;3&quot; unique_id=&quot;10115&quot;&gt;&lt;property id=&quot;20148&quot; value=&quot;5&quot;/&gt;&lt;property id=&quot;20300&quot; value=&quot;Slide 8 - &amp;quot;MSTC Email&amp;quot;&quot;/&gt;&lt;property id=&quot;20307&quot; value=&quot;320&quot;/&gt;&lt;/object&gt;&lt;object type=&quot;3&quot; unique_id=&quot;10116&quot;&gt;&lt;property id=&quot;20148&quot; value=&quot;5&quot;/&gt;&lt;property id=&quot;20300&quot; value=&quot;Slide 9 - &amp;quot;MSTC Email&amp;quot;&quot;/&gt;&lt;property id=&quot;20307&quot; value=&quot;321&quot;/&gt;&lt;/object&gt;&lt;object type=&quot;3&quot; unique_id=&quot;10117&quot;&gt;&lt;property id=&quot;20148&quot; value=&quot;5&quot;/&gt;&lt;property id=&quot;20300&quot; value=&quot;Slide 10 - &amp;quot;Online Grades&amp;quot;&quot;/&gt;&lt;property id=&quot;20307&quot; value=&quot;322&quot;/&gt;&lt;/object&gt;&lt;object type=&quot;3&quot; unique_id=&quot;10118&quot;&gt;&lt;property id=&quot;20148&quot; value=&quot;5&quot;/&gt;&lt;property id=&quot;20300&quot; value=&quot;Slide 11 - &amp;quot;Computer at Home&amp;quot;&quot;/&gt;&lt;property id=&quot;20307&quot; value=&quot;323&quot;/&gt;&lt;/object&gt;&lt;object type=&quot;3&quot; unique_id=&quot;10223&quot;&gt;&lt;property id=&quot;20148&quot; value=&quot;5&quot;/&gt;&lt;property id=&quot;20300&quot; value=&quot;Slide 12 - &amp;quot;Software Needs&amp;quot;&quot;/&gt;&lt;property id=&quot;20307&quot; value=&quot;324&quot;/&gt;&lt;/object&gt;&lt;object type=&quot;3&quot; unique_id=&quot;10285&quot;&gt;&lt;property id=&quot;20148&quot; value=&quot;5&quot;/&gt;&lt;property id=&quot;20300&quot; value=&quot;Slide 14 - &amp;quot;Network STorage&amp;quot;&quot;/&gt;&lt;property id=&quot;20307&quot; value=&quot;326&quot;/&gt;&lt;/object&gt;&lt;object type=&quot;3&quot; unique_id=&quot;10286&quot;&gt;&lt;property id=&quot;20148&quot; value=&quot;5&quot;/&gt;&lt;property id=&quot;20300&quot; value=&quot;Slide 15 - &amp;quot;Cloud Storage&amp;quot;&quot;/&gt;&lt;property id=&quot;20307&quot; value=&quot;327&quot;/&gt;&lt;/object&gt;&lt;object type=&quot;3&quot; unique_id=&quot;10389&quot;&gt;&lt;property id=&quot;20148&quot; value=&quot;5&quot;/&gt;&lt;property id=&quot;20300&quot; value=&quot;Slide 13 - &amp;quot;Other Computer Resources&amp;quot;&quot;/&gt;&lt;property id=&quot;20307&quot; value=&quot;331&quot;/&gt;&lt;/object&gt;&lt;object type=&quot;3&quot; unique_id=&quot;10390&quot;&gt;&lt;property id=&quot;20148&quot; value=&quot;5&quot;/&gt;&lt;property id=&quot;20300&quot; value=&quot;Slide 16 - &amp;quot;Printing in the Lab&amp;quot;&quot;/&gt;&lt;property id=&quot;20307&quot; value=&quot;328&quot;/&gt;&lt;/object&gt;&lt;object type=&quot;3&quot; unique_id=&quot;10391&quot;&gt;&lt;property id=&quot;20148&quot; value=&quot;5&quot;/&gt;&lt;property id=&quot;20300&quot; value=&quot;Slide 17 - &amp;quot;C.A.S.S.&amp;quot;&quot;/&gt;&lt;property id=&quot;20307&quot; value=&quot;329&quot;/&gt;&lt;/object&gt;&lt;object type=&quot;3&quot; unique_id=&quot;10392&quot;&gt;&lt;property id=&quot;20148&quot; value=&quot;5&quot;/&gt;&lt;property id=&quot;20300&quot; value=&quot;Slide 18 - &amp;quot;Course Website &amp;amp; Syllabus&amp;quot;&quot;/&gt;&lt;property id=&quot;20307&quot; value=&quot;330&quot;/&gt;&lt;/object&gt;&lt;object type=&quot;3&quot; unique_id=&quot;10393&quot;&gt;&lt;property id=&quot;20148&quot; value=&quot;5&quot;/&gt;&lt;property id=&quot;20300&quot; value=&quot;Slide 4 - &amp;quot;Mac Lab&amp;quot;&quot;/&gt;&lt;property id=&quot;20307&quot; value=&quot;332&quot;/&gt;&lt;/object&gt;&lt;/object&gt;&lt;/object&gt;&lt;/database&gt;"/>
  <p:tag name="SECTOMILLISECCONVERTED" val="1"/>
</p:tagLst>
</file>

<file path=ppt/theme/theme1.xml><?xml version="1.0" encoding="utf-8"?>
<a:theme xmlns:a="http://schemas.openxmlformats.org/drawingml/2006/main" name="MSTC PowerPoint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B3F3E4A144E674BAC6F2237AADC6794" ma:contentTypeVersion="0" ma:contentTypeDescription="Create a new document." ma:contentTypeScope="" ma:versionID="4144a10a846bd135ba26dc4bb18372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7FCF5A-64A1-4222-9B63-E4E98EF2BD07}">
  <ds:schemaRefs>
    <ds:schemaRef ds:uri="http://schemas.microsoft.com/sharepoint/v3/contenttype/forms"/>
  </ds:schemaRefs>
</ds:datastoreItem>
</file>

<file path=customXml/itemProps2.xml><?xml version="1.0" encoding="utf-8"?>
<ds:datastoreItem xmlns:ds="http://schemas.openxmlformats.org/officeDocument/2006/customXml" ds:itemID="{D17D8B3A-6C63-4BAC-85AE-A48571BBC96E}">
  <ds:schemaRefs>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AF93524-A8A9-4625-BB9D-0886DB662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MSTC PowerPoint Template</Template>
  <TotalTime>800</TotalTime>
  <Words>1549</Words>
  <Application>Microsoft Office PowerPoint</Application>
  <PresentationFormat>On-screen Show (4:3)</PresentationFormat>
  <Paragraphs>271</Paragraphs>
  <Slides>28</Slides>
  <Notes>1</Notes>
  <HiddenSlides>4</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28</vt:i4>
      </vt:variant>
    </vt:vector>
  </HeadingPairs>
  <TitlesOfParts>
    <vt:vector size="30" baseType="lpstr">
      <vt:lpstr>Arial</vt:lpstr>
      <vt:lpstr>MSTC PowerPoint Template</vt:lpstr>
      <vt:lpstr>Unit 1 – Programming Concepts</vt:lpstr>
      <vt:lpstr>Overview</vt:lpstr>
      <vt:lpstr>Set up profile on the mac</vt:lpstr>
      <vt:lpstr>Transfer Virtual Machine</vt:lpstr>
      <vt:lpstr>Programming philosophy</vt:lpstr>
      <vt:lpstr>Problem solving steps</vt:lpstr>
      <vt:lpstr>Problem solving steps</vt:lpstr>
      <vt:lpstr>Problem solving steps</vt:lpstr>
      <vt:lpstr>Basis of programming</vt:lpstr>
      <vt:lpstr>Control structures</vt:lpstr>
      <vt:lpstr>Control structures</vt:lpstr>
      <vt:lpstr>Control structures</vt:lpstr>
      <vt:lpstr>Think like a programmer</vt:lpstr>
      <vt:lpstr>Think like a programmer</vt:lpstr>
      <vt:lpstr>Break programs into parts</vt:lpstr>
      <vt:lpstr>Break programs into parts</vt:lpstr>
      <vt:lpstr>Break programs into parts</vt:lpstr>
      <vt:lpstr>Break programs into parts</vt:lpstr>
      <vt:lpstr>Break programs into parts</vt:lpstr>
      <vt:lpstr>Break programs into parts</vt:lpstr>
      <vt:lpstr>Break programs into parts</vt:lpstr>
      <vt:lpstr>Programming practice</vt:lpstr>
      <vt:lpstr>Lessons from Lightbox</vt:lpstr>
      <vt:lpstr>Lessons from Lightbox</vt:lpstr>
      <vt:lpstr>Lessons from Lightbox</vt:lpstr>
      <vt:lpstr>Lessons from Angry Birds</vt:lpstr>
      <vt:lpstr>Lessons from Angry Birds</vt:lpstr>
      <vt:lpstr>Lessons from Angry Birds</vt:lpstr>
    </vt:vector>
  </TitlesOfParts>
  <Company>MSTC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MSTC</dc:title>
  <dc:creator>Gaul, Volker</dc:creator>
  <cp:lastModifiedBy>Presley, Brent A</cp:lastModifiedBy>
  <cp:revision>63</cp:revision>
  <cp:lastPrinted>2013-01-16T16:22:27Z</cp:lastPrinted>
  <dcterms:created xsi:type="dcterms:W3CDTF">2013-08-16T14:20:36Z</dcterms:created>
  <dcterms:modified xsi:type="dcterms:W3CDTF">2015-08-19T15:24:47Z</dcterms:modified>
</cp:coreProperties>
</file>